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1" r:id="rId4"/>
    <p:sldId id="261" r:id="rId5"/>
    <p:sldId id="262" r:id="rId6"/>
    <p:sldId id="304" r:id="rId7"/>
    <p:sldId id="286" r:id="rId8"/>
    <p:sldId id="287" r:id="rId9"/>
    <p:sldId id="288" r:id="rId10"/>
    <p:sldId id="283" r:id="rId11"/>
    <p:sldId id="297" r:id="rId12"/>
    <p:sldId id="289" r:id="rId13"/>
    <p:sldId id="299" r:id="rId14"/>
    <p:sldId id="290" r:id="rId15"/>
    <p:sldId id="300" r:id="rId16"/>
    <p:sldId id="301" r:id="rId17"/>
    <p:sldId id="260" r:id="rId18"/>
    <p:sldId id="298" r:id="rId19"/>
    <p:sldId id="284" r:id="rId20"/>
    <p:sldId id="293" r:id="rId21"/>
    <p:sldId id="294" r:id="rId22"/>
    <p:sldId id="295" r:id="rId23"/>
    <p:sldId id="296" r:id="rId24"/>
    <p:sldId id="303" r:id="rId25"/>
    <p:sldId id="305" r:id="rId26"/>
    <p:sldId id="306" r:id="rId27"/>
    <p:sldId id="307" r:id="rId28"/>
    <p:sldId id="309" r:id="rId29"/>
    <p:sldId id="310" r:id="rId30"/>
    <p:sldId id="311" r:id="rId31"/>
    <p:sldId id="314" r:id="rId32"/>
    <p:sldId id="312" r:id="rId33"/>
    <p:sldId id="31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p:scale>
          <a:sx n="74" d="100"/>
          <a:sy n="74" d="100"/>
        </p:scale>
        <p:origin x="278" y="4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57653-C89D-45C5-71E8-3DC567F609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71C1F-9C94-3701-4DF9-4DBC8230F8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248F38-CC42-5A74-72DF-7DB6E4B3EEBD}"/>
              </a:ext>
            </a:extLst>
          </p:cNvPr>
          <p:cNvSpPr>
            <a:spLocks noGrp="1"/>
          </p:cNvSpPr>
          <p:nvPr>
            <p:ph type="dt" sz="half" idx="10"/>
          </p:nvPr>
        </p:nvSpPr>
        <p:spPr/>
        <p:txBody>
          <a:bodyPr/>
          <a:lstStyle/>
          <a:p>
            <a:fld id="{DFF2A72E-2A94-44A8-91A5-ED6D3E87EF2B}" type="datetimeFigureOut">
              <a:rPr lang="en-US" smtClean="0"/>
              <a:t>10/1/2025</a:t>
            </a:fld>
            <a:endParaRPr lang="en-US"/>
          </a:p>
        </p:txBody>
      </p:sp>
      <p:sp>
        <p:nvSpPr>
          <p:cNvPr id="5" name="Footer Placeholder 4">
            <a:extLst>
              <a:ext uri="{FF2B5EF4-FFF2-40B4-BE49-F238E27FC236}">
                <a16:creationId xmlns:a16="http://schemas.microsoft.com/office/drawing/2014/main" id="{E20783DE-7F78-7ABE-0555-D064B1ACBB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00479E-2BBD-FD83-077C-13A1B1437237}"/>
              </a:ext>
            </a:extLst>
          </p:cNvPr>
          <p:cNvSpPr>
            <a:spLocks noGrp="1"/>
          </p:cNvSpPr>
          <p:nvPr>
            <p:ph type="sldNum" sz="quarter" idx="12"/>
          </p:nvPr>
        </p:nvSpPr>
        <p:spPr/>
        <p:txBody>
          <a:bodyPr/>
          <a:lstStyle/>
          <a:p>
            <a:fld id="{631061C7-DE50-4122-8BD2-26A67F091FC0}" type="slidenum">
              <a:rPr lang="en-US" smtClean="0"/>
              <a:t>‹#›</a:t>
            </a:fld>
            <a:endParaRPr lang="en-US"/>
          </a:p>
        </p:txBody>
      </p:sp>
    </p:spTree>
    <p:extLst>
      <p:ext uri="{BB962C8B-B14F-4D97-AF65-F5344CB8AC3E}">
        <p14:creationId xmlns:p14="http://schemas.microsoft.com/office/powerpoint/2010/main" val="153051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089A8-F1A5-7F29-628E-84FA2E5863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6B7C48-2333-CD4B-1D11-53ECD17561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FC0478-1630-8EEA-A692-8EC8EAD1D62B}"/>
              </a:ext>
            </a:extLst>
          </p:cNvPr>
          <p:cNvSpPr>
            <a:spLocks noGrp="1"/>
          </p:cNvSpPr>
          <p:nvPr>
            <p:ph type="dt" sz="half" idx="10"/>
          </p:nvPr>
        </p:nvSpPr>
        <p:spPr/>
        <p:txBody>
          <a:bodyPr/>
          <a:lstStyle/>
          <a:p>
            <a:fld id="{DFF2A72E-2A94-44A8-91A5-ED6D3E87EF2B}" type="datetimeFigureOut">
              <a:rPr lang="en-US" smtClean="0"/>
              <a:t>10/1/2025</a:t>
            </a:fld>
            <a:endParaRPr lang="en-US"/>
          </a:p>
        </p:txBody>
      </p:sp>
      <p:sp>
        <p:nvSpPr>
          <p:cNvPr id="5" name="Footer Placeholder 4">
            <a:extLst>
              <a:ext uri="{FF2B5EF4-FFF2-40B4-BE49-F238E27FC236}">
                <a16:creationId xmlns:a16="http://schemas.microsoft.com/office/drawing/2014/main" id="{B5C3A5E8-3A43-7D82-5B6D-1EDF20B3DC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618DD-64AC-A19C-A97B-129EC0AC5505}"/>
              </a:ext>
            </a:extLst>
          </p:cNvPr>
          <p:cNvSpPr>
            <a:spLocks noGrp="1"/>
          </p:cNvSpPr>
          <p:nvPr>
            <p:ph type="sldNum" sz="quarter" idx="12"/>
          </p:nvPr>
        </p:nvSpPr>
        <p:spPr/>
        <p:txBody>
          <a:bodyPr/>
          <a:lstStyle/>
          <a:p>
            <a:fld id="{631061C7-DE50-4122-8BD2-26A67F091FC0}" type="slidenum">
              <a:rPr lang="en-US" smtClean="0"/>
              <a:t>‹#›</a:t>
            </a:fld>
            <a:endParaRPr lang="en-US"/>
          </a:p>
        </p:txBody>
      </p:sp>
    </p:spTree>
    <p:extLst>
      <p:ext uri="{BB962C8B-B14F-4D97-AF65-F5344CB8AC3E}">
        <p14:creationId xmlns:p14="http://schemas.microsoft.com/office/powerpoint/2010/main" val="3312794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7C0396-2212-2B1C-7A68-74F25D852A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440FD9-BB7B-8589-8436-DE50EB1952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7F5F23-0CBD-A4DB-4ED3-D5256A1160B2}"/>
              </a:ext>
            </a:extLst>
          </p:cNvPr>
          <p:cNvSpPr>
            <a:spLocks noGrp="1"/>
          </p:cNvSpPr>
          <p:nvPr>
            <p:ph type="dt" sz="half" idx="10"/>
          </p:nvPr>
        </p:nvSpPr>
        <p:spPr/>
        <p:txBody>
          <a:bodyPr/>
          <a:lstStyle/>
          <a:p>
            <a:fld id="{DFF2A72E-2A94-44A8-91A5-ED6D3E87EF2B}" type="datetimeFigureOut">
              <a:rPr lang="en-US" smtClean="0"/>
              <a:t>10/1/2025</a:t>
            </a:fld>
            <a:endParaRPr lang="en-US"/>
          </a:p>
        </p:txBody>
      </p:sp>
      <p:sp>
        <p:nvSpPr>
          <p:cNvPr id="5" name="Footer Placeholder 4">
            <a:extLst>
              <a:ext uri="{FF2B5EF4-FFF2-40B4-BE49-F238E27FC236}">
                <a16:creationId xmlns:a16="http://schemas.microsoft.com/office/drawing/2014/main" id="{63E21869-6789-AD09-9C4E-B739579194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5A9C63-0117-731D-4CCA-B5C42605D523}"/>
              </a:ext>
            </a:extLst>
          </p:cNvPr>
          <p:cNvSpPr>
            <a:spLocks noGrp="1"/>
          </p:cNvSpPr>
          <p:nvPr>
            <p:ph type="sldNum" sz="quarter" idx="12"/>
          </p:nvPr>
        </p:nvSpPr>
        <p:spPr/>
        <p:txBody>
          <a:bodyPr/>
          <a:lstStyle/>
          <a:p>
            <a:fld id="{631061C7-DE50-4122-8BD2-26A67F091FC0}" type="slidenum">
              <a:rPr lang="en-US" smtClean="0"/>
              <a:t>‹#›</a:t>
            </a:fld>
            <a:endParaRPr lang="en-US"/>
          </a:p>
        </p:txBody>
      </p:sp>
    </p:spTree>
    <p:extLst>
      <p:ext uri="{BB962C8B-B14F-4D97-AF65-F5344CB8AC3E}">
        <p14:creationId xmlns:p14="http://schemas.microsoft.com/office/powerpoint/2010/main" val="3492573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2B098-B2F3-FEC7-2E5D-39AF2A7EA6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9CB526-2F1B-1692-C654-0A9D236E2A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A9EA8-DB3F-503C-FF4D-3DA82FC8DD4A}"/>
              </a:ext>
            </a:extLst>
          </p:cNvPr>
          <p:cNvSpPr>
            <a:spLocks noGrp="1"/>
          </p:cNvSpPr>
          <p:nvPr>
            <p:ph type="dt" sz="half" idx="10"/>
          </p:nvPr>
        </p:nvSpPr>
        <p:spPr/>
        <p:txBody>
          <a:bodyPr/>
          <a:lstStyle/>
          <a:p>
            <a:fld id="{DFF2A72E-2A94-44A8-91A5-ED6D3E87EF2B}" type="datetimeFigureOut">
              <a:rPr lang="en-US" smtClean="0"/>
              <a:t>10/1/2025</a:t>
            </a:fld>
            <a:endParaRPr lang="en-US"/>
          </a:p>
        </p:txBody>
      </p:sp>
      <p:sp>
        <p:nvSpPr>
          <p:cNvPr id="5" name="Footer Placeholder 4">
            <a:extLst>
              <a:ext uri="{FF2B5EF4-FFF2-40B4-BE49-F238E27FC236}">
                <a16:creationId xmlns:a16="http://schemas.microsoft.com/office/drawing/2014/main" id="{EAA409D6-331C-8BC5-FD06-FD3C215066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9EA03-030D-548A-FE16-17FE013E19AB}"/>
              </a:ext>
            </a:extLst>
          </p:cNvPr>
          <p:cNvSpPr>
            <a:spLocks noGrp="1"/>
          </p:cNvSpPr>
          <p:nvPr>
            <p:ph type="sldNum" sz="quarter" idx="12"/>
          </p:nvPr>
        </p:nvSpPr>
        <p:spPr/>
        <p:txBody>
          <a:bodyPr/>
          <a:lstStyle/>
          <a:p>
            <a:fld id="{631061C7-DE50-4122-8BD2-26A67F091FC0}" type="slidenum">
              <a:rPr lang="en-US" smtClean="0"/>
              <a:t>‹#›</a:t>
            </a:fld>
            <a:endParaRPr lang="en-US"/>
          </a:p>
        </p:txBody>
      </p:sp>
    </p:spTree>
    <p:extLst>
      <p:ext uri="{BB962C8B-B14F-4D97-AF65-F5344CB8AC3E}">
        <p14:creationId xmlns:p14="http://schemas.microsoft.com/office/powerpoint/2010/main" val="2974539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4403D-DF8E-0A08-FD4A-9959E6C9E5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AFC25F-1888-16CF-8537-34984DF03E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B0B8A6-C238-35DD-C17B-F359C89DE6FE}"/>
              </a:ext>
            </a:extLst>
          </p:cNvPr>
          <p:cNvSpPr>
            <a:spLocks noGrp="1"/>
          </p:cNvSpPr>
          <p:nvPr>
            <p:ph type="dt" sz="half" idx="10"/>
          </p:nvPr>
        </p:nvSpPr>
        <p:spPr/>
        <p:txBody>
          <a:bodyPr/>
          <a:lstStyle/>
          <a:p>
            <a:fld id="{DFF2A72E-2A94-44A8-91A5-ED6D3E87EF2B}" type="datetimeFigureOut">
              <a:rPr lang="en-US" smtClean="0"/>
              <a:t>10/1/2025</a:t>
            </a:fld>
            <a:endParaRPr lang="en-US"/>
          </a:p>
        </p:txBody>
      </p:sp>
      <p:sp>
        <p:nvSpPr>
          <p:cNvPr id="5" name="Footer Placeholder 4">
            <a:extLst>
              <a:ext uri="{FF2B5EF4-FFF2-40B4-BE49-F238E27FC236}">
                <a16:creationId xmlns:a16="http://schemas.microsoft.com/office/drawing/2014/main" id="{E4B06FC1-003A-A89B-BF10-82005A52A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62B8DA-A01F-B529-000E-266034694978}"/>
              </a:ext>
            </a:extLst>
          </p:cNvPr>
          <p:cNvSpPr>
            <a:spLocks noGrp="1"/>
          </p:cNvSpPr>
          <p:nvPr>
            <p:ph type="sldNum" sz="quarter" idx="12"/>
          </p:nvPr>
        </p:nvSpPr>
        <p:spPr/>
        <p:txBody>
          <a:bodyPr/>
          <a:lstStyle/>
          <a:p>
            <a:fld id="{631061C7-DE50-4122-8BD2-26A67F091FC0}" type="slidenum">
              <a:rPr lang="en-US" smtClean="0"/>
              <a:t>‹#›</a:t>
            </a:fld>
            <a:endParaRPr lang="en-US"/>
          </a:p>
        </p:txBody>
      </p:sp>
    </p:spTree>
    <p:extLst>
      <p:ext uri="{BB962C8B-B14F-4D97-AF65-F5344CB8AC3E}">
        <p14:creationId xmlns:p14="http://schemas.microsoft.com/office/powerpoint/2010/main" val="3344888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73D9F-15BD-F40B-6355-25E4974DBC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5894BA-18DD-5EB9-4F55-67280A9F15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C41DA3-A969-CD25-D0E0-9BD9080CBE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4650A-683E-B65F-1E89-F3A47B46D7E4}"/>
              </a:ext>
            </a:extLst>
          </p:cNvPr>
          <p:cNvSpPr>
            <a:spLocks noGrp="1"/>
          </p:cNvSpPr>
          <p:nvPr>
            <p:ph type="dt" sz="half" idx="10"/>
          </p:nvPr>
        </p:nvSpPr>
        <p:spPr/>
        <p:txBody>
          <a:bodyPr/>
          <a:lstStyle/>
          <a:p>
            <a:fld id="{DFF2A72E-2A94-44A8-91A5-ED6D3E87EF2B}" type="datetimeFigureOut">
              <a:rPr lang="en-US" smtClean="0"/>
              <a:t>10/1/2025</a:t>
            </a:fld>
            <a:endParaRPr lang="en-US"/>
          </a:p>
        </p:txBody>
      </p:sp>
      <p:sp>
        <p:nvSpPr>
          <p:cNvPr id="6" name="Footer Placeholder 5">
            <a:extLst>
              <a:ext uri="{FF2B5EF4-FFF2-40B4-BE49-F238E27FC236}">
                <a16:creationId xmlns:a16="http://schemas.microsoft.com/office/drawing/2014/main" id="{BBAE8F47-56A0-B63C-B68A-148A6F742C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3191F8-13D9-D63B-6016-4DE98A3C059E}"/>
              </a:ext>
            </a:extLst>
          </p:cNvPr>
          <p:cNvSpPr>
            <a:spLocks noGrp="1"/>
          </p:cNvSpPr>
          <p:nvPr>
            <p:ph type="sldNum" sz="quarter" idx="12"/>
          </p:nvPr>
        </p:nvSpPr>
        <p:spPr/>
        <p:txBody>
          <a:bodyPr/>
          <a:lstStyle/>
          <a:p>
            <a:fld id="{631061C7-DE50-4122-8BD2-26A67F091FC0}" type="slidenum">
              <a:rPr lang="en-US" smtClean="0"/>
              <a:t>‹#›</a:t>
            </a:fld>
            <a:endParaRPr lang="en-US"/>
          </a:p>
        </p:txBody>
      </p:sp>
    </p:spTree>
    <p:extLst>
      <p:ext uri="{BB962C8B-B14F-4D97-AF65-F5344CB8AC3E}">
        <p14:creationId xmlns:p14="http://schemas.microsoft.com/office/powerpoint/2010/main" val="141443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A398D-0497-B166-CF88-766CD6EAF6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81DE08-1C88-3C52-E6D1-304A8D83B2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20C8D-50B4-382D-4400-FAA324A6C7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927824-7787-707A-8BA8-739FF7F7E2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700CAB-B131-3450-B266-F5D7DD765B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206364-59E6-28E3-EB9D-13C5EDA394F6}"/>
              </a:ext>
            </a:extLst>
          </p:cNvPr>
          <p:cNvSpPr>
            <a:spLocks noGrp="1"/>
          </p:cNvSpPr>
          <p:nvPr>
            <p:ph type="dt" sz="half" idx="10"/>
          </p:nvPr>
        </p:nvSpPr>
        <p:spPr/>
        <p:txBody>
          <a:bodyPr/>
          <a:lstStyle/>
          <a:p>
            <a:fld id="{DFF2A72E-2A94-44A8-91A5-ED6D3E87EF2B}" type="datetimeFigureOut">
              <a:rPr lang="en-US" smtClean="0"/>
              <a:t>10/1/2025</a:t>
            </a:fld>
            <a:endParaRPr lang="en-US"/>
          </a:p>
        </p:txBody>
      </p:sp>
      <p:sp>
        <p:nvSpPr>
          <p:cNvPr id="8" name="Footer Placeholder 7">
            <a:extLst>
              <a:ext uri="{FF2B5EF4-FFF2-40B4-BE49-F238E27FC236}">
                <a16:creationId xmlns:a16="http://schemas.microsoft.com/office/drawing/2014/main" id="{06978108-5247-2DC3-F7E7-9974532620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2F21D3-C059-2AB7-BC00-9867D3E522E1}"/>
              </a:ext>
            </a:extLst>
          </p:cNvPr>
          <p:cNvSpPr>
            <a:spLocks noGrp="1"/>
          </p:cNvSpPr>
          <p:nvPr>
            <p:ph type="sldNum" sz="quarter" idx="12"/>
          </p:nvPr>
        </p:nvSpPr>
        <p:spPr/>
        <p:txBody>
          <a:bodyPr/>
          <a:lstStyle/>
          <a:p>
            <a:fld id="{631061C7-DE50-4122-8BD2-26A67F091FC0}" type="slidenum">
              <a:rPr lang="en-US" smtClean="0"/>
              <a:t>‹#›</a:t>
            </a:fld>
            <a:endParaRPr lang="en-US"/>
          </a:p>
        </p:txBody>
      </p:sp>
    </p:spTree>
    <p:extLst>
      <p:ext uri="{BB962C8B-B14F-4D97-AF65-F5344CB8AC3E}">
        <p14:creationId xmlns:p14="http://schemas.microsoft.com/office/powerpoint/2010/main" val="2173282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18110-1C52-7B4D-18A0-14BAEE6D02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0D03DE-5F61-EE0F-8C75-29154BBFE716}"/>
              </a:ext>
            </a:extLst>
          </p:cNvPr>
          <p:cNvSpPr>
            <a:spLocks noGrp="1"/>
          </p:cNvSpPr>
          <p:nvPr>
            <p:ph type="dt" sz="half" idx="10"/>
          </p:nvPr>
        </p:nvSpPr>
        <p:spPr/>
        <p:txBody>
          <a:bodyPr/>
          <a:lstStyle/>
          <a:p>
            <a:fld id="{DFF2A72E-2A94-44A8-91A5-ED6D3E87EF2B}" type="datetimeFigureOut">
              <a:rPr lang="en-US" smtClean="0"/>
              <a:t>10/1/2025</a:t>
            </a:fld>
            <a:endParaRPr lang="en-US"/>
          </a:p>
        </p:txBody>
      </p:sp>
      <p:sp>
        <p:nvSpPr>
          <p:cNvPr id="4" name="Footer Placeholder 3">
            <a:extLst>
              <a:ext uri="{FF2B5EF4-FFF2-40B4-BE49-F238E27FC236}">
                <a16:creationId xmlns:a16="http://schemas.microsoft.com/office/drawing/2014/main" id="{614E1D53-94F6-E10F-29B4-B732AC2220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F5561C-30DA-CDCB-7466-D72FF8B61091}"/>
              </a:ext>
            </a:extLst>
          </p:cNvPr>
          <p:cNvSpPr>
            <a:spLocks noGrp="1"/>
          </p:cNvSpPr>
          <p:nvPr>
            <p:ph type="sldNum" sz="quarter" idx="12"/>
          </p:nvPr>
        </p:nvSpPr>
        <p:spPr/>
        <p:txBody>
          <a:bodyPr/>
          <a:lstStyle/>
          <a:p>
            <a:fld id="{631061C7-DE50-4122-8BD2-26A67F091FC0}" type="slidenum">
              <a:rPr lang="en-US" smtClean="0"/>
              <a:t>‹#›</a:t>
            </a:fld>
            <a:endParaRPr lang="en-US"/>
          </a:p>
        </p:txBody>
      </p:sp>
    </p:spTree>
    <p:extLst>
      <p:ext uri="{BB962C8B-B14F-4D97-AF65-F5344CB8AC3E}">
        <p14:creationId xmlns:p14="http://schemas.microsoft.com/office/powerpoint/2010/main" val="1585233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E5F596-8481-2592-5607-20B4908ED571}"/>
              </a:ext>
            </a:extLst>
          </p:cNvPr>
          <p:cNvSpPr>
            <a:spLocks noGrp="1"/>
          </p:cNvSpPr>
          <p:nvPr>
            <p:ph type="dt" sz="half" idx="10"/>
          </p:nvPr>
        </p:nvSpPr>
        <p:spPr/>
        <p:txBody>
          <a:bodyPr/>
          <a:lstStyle/>
          <a:p>
            <a:fld id="{DFF2A72E-2A94-44A8-91A5-ED6D3E87EF2B}" type="datetimeFigureOut">
              <a:rPr lang="en-US" smtClean="0"/>
              <a:t>10/1/2025</a:t>
            </a:fld>
            <a:endParaRPr lang="en-US"/>
          </a:p>
        </p:txBody>
      </p:sp>
      <p:sp>
        <p:nvSpPr>
          <p:cNvPr id="3" name="Footer Placeholder 2">
            <a:extLst>
              <a:ext uri="{FF2B5EF4-FFF2-40B4-BE49-F238E27FC236}">
                <a16:creationId xmlns:a16="http://schemas.microsoft.com/office/drawing/2014/main" id="{84676E60-95F7-4E64-F424-08FE0707EA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2BBEE1-88AF-B9C1-E04E-0D8A46F6776C}"/>
              </a:ext>
            </a:extLst>
          </p:cNvPr>
          <p:cNvSpPr>
            <a:spLocks noGrp="1"/>
          </p:cNvSpPr>
          <p:nvPr>
            <p:ph type="sldNum" sz="quarter" idx="12"/>
          </p:nvPr>
        </p:nvSpPr>
        <p:spPr/>
        <p:txBody>
          <a:bodyPr/>
          <a:lstStyle/>
          <a:p>
            <a:fld id="{631061C7-DE50-4122-8BD2-26A67F091FC0}" type="slidenum">
              <a:rPr lang="en-US" smtClean="0"/>
              <a:t>‹#›</a:t>
            </a:fld>
            <a:endParaRPr lang="en-US"/>
          </a:p>
        </p:txBody>
      </p:sp>
    </p:spTree>
    <p:extLst>
      <p:ext uri="{BB962C8B-B14F-4D97-AF65-F5344CB8AC3E}">
        <p14:creationId xmlns:p14="http://schemas.microsoft.com/office/powerpoint/2010/main" val="1310177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726A8-E6DF-B0AC-5D6E-C1F199AE35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44E7C3-C1B5-1E2C-527B-83221D0A8E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627B67-2D2A-6DAA-8750-62C4E90957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531C21-4E06-07C6-5723-784B526366E3}"/>
              </a:ext>
            </a:extLst>
          </p:cNvPr>
          <p:cNvSpPr>
            <a:spLocks noGrp="1"/>
          </p:cNvSpPr>
          <p:nvPr>
            <p:ph type="dt" sz="half" idx="10"/>
          </p:nvPr>
        </p:nvSpPr>
        <p:spPr/>
        <p:txBody>
          <a:bodyPr/>
          <a:lstStyle/>
          <a:p>
            <a:fld id="{DFF2A72E-2A94-44A8-91A5-ED6D3E87EF2B}" type="datetimeFigureOut">
              <a:rPr lang="en-US" smtClean="0"/>
              <a:t>10/1/2025</a:t>
            </a:fld>
            <a:endParaRPr lang="en-US"/>
          </a:p>
        </p:txBody>
      </p:sp>
      <p:sp>
        <p:nvSpPr>
          <p:cNvPr id="6" name="Footer Placeholder 5">
            <a:extLst>
              <a:ext uri="{FF2B5EF4-FFF2-40B4-BE49-F238E27FC236}">
                <a16:creationId xmlns:a16="http://schemas.microsoft.com/office/drawing/2014/main" id="{7FA6C77E-396C-BC96-66A4-C5C83A9792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013C94-0900-9FEF-4AD9-BA7321531766}"/>
              </a:ext>
            </a:extLst>
          </p:cNvPr>
          <p:cNvSpPr>
            <a:spLocks noGrp="1"/>
          </p:cNvSpPr>
          <p:nvPr>
            <p:ph type="sldNum" sz="quarter" idx="12"/>
          </p:nvPr>
        </p:nvSpPr>
        <p:spPr/>
        <p:txBody>
          <a:bodyPr/>
          <a:lstStyle/>
          <a:p>
            <a:fld id="{631061C7-DE50-4122-8BD2-26A67F091FC0}" type="slidenum">
              <a:rPr lang="en-US" smtClean="0"/>
              <a:t>‹#›</a:t>
            </a:fld>
            <a:endParaRPr lang="en-US"/>
          </a:p>
        </p:txBody>
      </p:sp>
    </p:spTree>
    <p:extLst>
      <p:ext uri="{BB962C8B-B14F-4D97-AF65-F5344CB8AC3E}">
        <p14:creationId xmlns:p14="http://schemas.microsoft.com/office/powerpoint/2010/main" val="1109419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573DD-2967-808A-4228-70DA771D86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022DA4-CC3C-CC9B-2C9F-3DEB40C9AF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FFE36B-C36A-4599-95B4-EB761CEFA5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70F82D-F622-B9BA-AE41-99D8AE87562C}"/>
              </a:ext>
            </a:extLst>
          </p:cNvPr>
          <p:cNvSpPr>
            <a:spLocks noGrp="1"/>
          </p:cNvSpPr>
          <p:nvPr>
            <p:ph type="dt" sz="half" idx="10"/>
          </p:nvPr>
        </p:nvSpPr>
        <p:spPr/>
        <p:txBody>
          <a:bodyPr/>
          <a:lstStyle/>
          <a:p>
            <a:fld id="{DFF2A72E-2A94-44A8-91A5-ED6D3E87EF2B}" type="datetimeFigureOut">
              <a:rPr lang="en-US" smtClean="0"/>
              <a:t>10/1/2025</a:t>
            </a:fld>
            <a:endParaRPr lang="en-US"/>
          </a:p>
        </p:txBody>
      </p:sp>
      <p:sp>
        <p:nvSpPr>
          <p:cNvPr id="6" name="Footer Placeholder 5">
            <a:extLst>
              <a:ext uri="{FF2B5EF4-FFF2-40B4-BE49-F238E27FC236}">
                <a16:creationId xmlns:a16="http://schemas.microsoft.com/office/drawing/2014/main" id="{B3B6387F-73BF-D0C9-FD39-A89E760267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45467B-42B5-E302-0D1B-47253BF6C8F0}"/>
              </a:ext>
            </a:extLst>
          </p:cNvPr>
          <p:cNvSpPr>
            <a:spLocks noGrp="1"/>
          </p:cNvSpPr>
          <p:nvPr>
            <p:ph type="sldNum" sz="quarter" idx="12"/>
          </p:nvPr>
        </p:nvSpPr>
        <p:spPr/>
        <p:txBody>
          <a:bodyPr/>
          <a:lstStyle/>
          <a:p>
            <a:fld id="{631061C7-DE50-4122-8BD2-26A67F091FC0}" type="slidenum">
              <a:rPr lang="en-US" smtClean="0"/>
              <a:t>‹#›</a:t>
            </a:fld>
            <a:endParaRPr lang="en-US"/>
          </a:p>
        </p:txBody>
      </p:sp>
    </p:spTree>
    <p:extLst>
      <p:ext uri="{BB962C8B-B14F-4D97-AF65-F5344CB8AC3E}">
        <p14:creationId xmlns:p14="http://schemas.microsoft.com/office/powerpoint/2010/main" val="592139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61C05F-AC47-CFCA-32E2-CEC3919C3F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92A7B4-B4F3-4DC5-741B-95E4631E56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FC4B60-1D74-1DA2-5171-469027702C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F2A72E-2A94-44A8-91A5-ED6D3E87EF2B}" type="datetimeFigureOut">
              <a:rPr lang="en-US" smtClean="0"/>
              <a:t>10/1/2025</a:t>
            </a:fld>
            <a:endParaRPr lang="en-US"/>
          </a:p>
        </p:txBody>
      </p:sp>
      <p:sp>
        <p:nvSpPr>
          <p:cNvPr id="5" name="Footer Placeholder 4">
            <a:extLst>
              <a:ext uri="{FF2B5EF4-FFF2-40B4-BE49-F238E27FC236}">
                <a16:creationId xmlns:a16="http://schemas.microsoft.com/office/drawing/2014/main" id="{A8E3DDAE-F347-EDEA-2AC7-B91E2FDE5D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909DC-D462-B3B0-5D14-048BB4F441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1061C7-DE50-4122-8BD2-26A67F091FC0}" type="slidenum">
              <a:rPr lang="en-US" smtClean="0"/>
              <a:t>‹#›</a:t>
            </a:fld>
            <a:endParaRPr lang="en-US"/>
          </a:p>
        </p:txBody>
      </p:sp>
    </p:spTree>
    <p:extLst>
      <p:ext uri="{BB962C8B-B14F-4D97-AF65-F5344CB8AC3E}">
        <p14:creationId xmlns:p14="http://schemas.microsoft.com/office/powerpoint/2010/main" val="821177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2.jpg"/><Relationship Id="rId3" Type="http://schemas.openxmlformats.org/officeDocument/2006/relationships/image" Target="../media/image22.png"/><Relationship Id="rId7" Type="http://schemas.openxmlformats.org/officeDocument/2006/relationships/image" Target="../media/image26.jpeg"/><Relationship Id="rId12" Type="http://schemas.openxmlformats.org/officeDocument/2006/relationships/image" Target="../media/image31.jp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g"/><Relationship Id="rId11" Type="http://schemas.openxmlformats.org/officeDocument/2006/relationships/image" Target="../media/image30.jpg"/><Relationship Id="rId5" Type="http://schemas.openxmlformats.org/officeDocument/2006/relationships/image" Target="../media/image24.jpeg"/><Relationship Id="rId15" Type="http://schemas.openxmlformats.org/officeDocument/2006/relationships/image" Target="../media/image34.jpeg"/><Relationship Id="rId10" Type="http://schemas.openxmlformats.org/officeDocument/2006/relationships/image" Target="../media/image29.jpeg"/><Relationship Id="rId4" Type="http://schemas.openxmlformats.org/officeDocument/2006/relationships/image" Target="../media/image23.jpg"/><Relationship Id="rId9" Type="http://schemas.openxmlformats.org/officeDocument/2006/relationships/image" Target="../media/image28.jpg"/><Relationship Id="rId14" Type="http://schemas.openxmlformats.org/officeDocument/2006/relationships/image" Target="../media/image33.jpg"/></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90D1A6D-EBEB-5CA6-B232-978682853E15}"/>
              </a:ext>
            </a:extLst>
          </p:cNvPr>
          <p:cNvSpPr>
            <a:spLocks noGrp="1"/>
          </p:cNvSpPr>
          <p:nvPr>
            <p:ph type="subTitle" idx="1"/>
          </p:nvPr>
        </p:nvSpPr>
        <p:spPr/>
        <p:txBody>
          <a:bodyPr>
            <a:normAutofit lnSpcReduction="10000"/>
          </a:bodyPr>
          <a:lstStyle/>
          <a:p>
            <a:r>
              <a:rPr lang="en-US" sz="5400" dirty="0"/>
              <a:t>2024 Green </a:t>
            </a:r>
          </a:p>
          <a:p>
            <a:r>
              <a:rPr lang="en-US" sz="5400" dirty="0"/>
              <a:t>Infrastructure Grant</a:t>
            </a:r>
          </a:p>
        </p:txBody>
      </p:sp>
      <p:pic>
        <p:nvPicPr>
          <p:cNvPr id="4" name="Picture 3">
            <a:extLst>
              <a:ext uri="{FF2B5EF4-FFF2-40B4-BE49-F238E27FC236}">
                <a16:creationId xmlns:a16="http://schemas.microsoft.com/office/drawing/2014/main" id="{7FD4AF67-4FC9-9CB1-BE83-0A0278E707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390" y="1102659"/>
            <a:ext cx="6401219" cy="2090549"/>
          </a:xfrm>
          <a:prstGeom prst="rect">
            <a:avLst/>
          </a:prstGeom>
        </p:spPr>
      </p:pic>
    </p:spTree>
    <p:extLst>
      <p:ext uri="{BB962C8B-B14F-4D97-AF65-F5344CB8AC3E}">
        <p14:creationId xmlns:p14="http://schemas.microsoft.com/office/powerpoint/2010/main" val="799093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a:extLst>
            <a:ext uri="{FF2B5EF4-FFF2-40B4-BE49-F238E27FC236}">
              <a16:creationId xmlns:a16="http://schemas.microsoft.com/office/drawing/2014/main" id="{5A783CE3-22A1-D749-6687-40CECCD42CA6}"/>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F729A2F-277A-A1B7-87E7-7A7B642A18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5741" y="164845"/>
            <a:ext cx="1818180" cy="553187"/>
          </a:xfrm>
          <a:prstGeom prst="rect">
            <a:avLst/>
          </a:prstGeom>
        </p:spPr>
      </p:pic>
      <p:sp>
        <p:nvSpPr>
          <p:cNvPr id="3" name="TextBox 2">
            <a:extLst>
              <a:ext uri="{FF2B5EF4-FFF2-40B4-BE49-F238E27FC236}">
                <a16:creationId xmlns:a16="http://schemas.microsoft.com/office/drawing/2014/main" id="{804400D5-0738-869E-4B93-411A64019CDC}"/>
              </a:ext>
            </a:extLst>
          </p:cNvPr>
          <p:cNvSpPr txBox="1"/>
          <p:nvPr/>
        </p:nvSpPr>
        <p:spPr>
          <a:xfrm>
            <a:off x="4012563" y="835378"/>
            <a:ext cx="4274609" cy="784830"/>
          </a:xfrm>
          <a:prstGeom prst="rect">
            <a:avLst/>
          </a:prstGeom>
          <a:solidFill>
            <a:schemeClr val="accent6">
              <a:lumMod val="75000"/>
            </a:schemeClr>
          </a:solidFill>
        </p:spPr>
        <p:txBody>
          <a:bodyPr wrap="square" rtlCol="0">
            <a:spAutoFit/>
          </a:bodyPr>
          <a:lstStyle/>
          <a:p>
            <a:pPr algn="ctr" defTabSz="342900">
              <a:defRPr/>
            </a:pPr>
            <a:r>
              <a:rPr lang="en-US" sz="4500" i="1" dirty="0">
                <a:solidFill>
                  <a:srgbClr val="FFFFFF"/>
                </a:solidFill>
                <a:latin typeface="Helvetica" panose="020B0604020202020204" pitchFamily="34" charset="0"/>
                <a:cs typeface="Helvetica" panose="020B0604020202020204" pitchFamily="34" charset="0"/>
              </a:rPr>
              <a:t>Decomposition</a:t>
            </a:r>
          </a:p>
        </p:txBody>
      </p:sp>
      <p:sp>
        <p:nvSpPr>
          <p:cNvPr id="4" name="TextBox 3">
            <a:extLst>
              <a:ext uri="{FF2B5EF4-FFF2-40B4-BE49-F238E27FC236}">
                <a16:creationId xmlns:a16="http://schemas.microsoft.com/office/drawing/2014/main" id="{1EA7BFFA-79DF-72E4-68B9-169D69B3980C}"/>
              </a:ext>
            </a:extLst>
          </p:cNvPr>
          <p:cNvSpPr txBox="1"/>
          <p:nvPr/>
        </p:nvSpPr>
        <p:spPr>
          <a:xfrm>
            <a:off x="3418112" y="1702110"/>
            <a:ext cx="5291090" cy="707886"/>
          </a:xfrm>
          <a:prstGeom prst="rect">
            <a:avLst/>
          </a:prstGeom>
          <a:solidFill>
            <a:schemeClr val="accent6">
              <a:lumMod val="75000"/>
            </a:schemeClr>
          </a:solidFill>
        </p:spPr>
        <p:txBody>
          <a:bodyPr wrap="square" rtlCol="0">
            <a:spAutoFit/>
          </a:bodyPr>
          <a:lstStyle/>
          <a:p>
            <a:pPr algn="ctr" defTabSz="342900">
              <a:defRPr/>
            </a:pPr>
            <a:r>
              <a:rPr lang="en-US" sz="1000" i="1" dirty="0">
                <a:solidFill>
                  <a:schemeClr val="bg1"/>
                </a:solidFill>
                <a:latin typeface="Helvetica" panose="020B0604020202020204" pitchFamily="34" charset="0"/>
                <a:ea typeface="Calibri" panose="020F0502020204030204" pitchFamily="34" charset="0"/>
                <a:cs typeface="Helvetica" panose="020B0604020202020204" pitchFamily="34" charset="0"/>
              </a:rPr>
              <a:t>When a plant or animal dies decomposers and detritivores break down the organic matter and recycle it back into the living world. Often called “leaf litter”, DETRITUS are small pieces of decaying plants and animals, like dead leaves, logs, and animal remains. Look around and you might see some of these important organisms at work!</a:t>
            </a:r>
          </a:p>
        </p:txBody>
      </p:sp>
      <p:sp>
        <p:nvSpPr>
          <p:cNvPr id="29" name="TextBox 28">
            <a:extLst>
              <a:ext uri="{FF2B5EF4-FFF2-40B4-BE49-F238E27FC236}">
                <a16:creationId xmlns:a16="http://schemas.microsoft.com/office/drawing/2014/main" id="{F2011AB8-8557-3BD9-7469-706A95FD11CD}"/>
              </a:ext>
            </a:extLst>
          </p:cNvPr>
          <p:cNvSpPr txBox="1"/>
          <p:nvPr/>
        </p:nvSpPr>
        <p:spPr>
          <a:xfrm>
            <a:off x="4012563" y="145578"/>
            <a:ext cx="957545" cy="584775"/>
          </a:xfrm>
          <a:prstGeom prst="rect">
            <a:avLst/>
          </a:prstGeom>
          <a:solidFill>
            <a:schemeClr val="accent6">
              <a:lumMod val="75000"/>
            </a:schemeClr>
          </a:solidFill>
        </p:spPr>
        <p:txBody>
          <a:bodyPr wrap="square" rtlCol="0">
            <a:spAutoFit/>
          </a:bodyPr>
          <a:lstStyle/>
          <a:p>
            <a:pPr algn="ctr" defTabSz="342900">
              <a:defRPr/>
            </a:pPr>
            <a:r>
              <a:rPr lang="en-US" sz="3200" i="1" dirty="0">
                <a:solidFill>
                  <a:srgbClr val="FFFFFF"/>
                </a:solidFill>
                <a:latin typeface="Helvetica" panose="020B0604020202020204" pitchFamily="34" charset="0"/>
                <a:cs typeface="Helvetica" panose="020B0604020202020204" pitchFamily="34" charset="0"/>
              </a:rPr>
              <a:t>#15</a:t>
            </a:r>
          </a:p>
        </p:txBody>
      </p:sp>
      <p:sp>
        <p:nvSpPr>
          <p:cNvPr id="10" name="TextBox 9">
            <a:extLst>
              <a:ext uri="{FF2B5EF4-FFF2-40B4-BE49-F238E27FC236}">
                <a16:creationId xmlns:a16="http://schemas.microsoft.com/office/drawing/2014/main" id="{8060EDDD-35FB-964E-0463-4B89462950D9}"/>
              </a:ext>
            </a:extLst>
          </p:cNvPr>
          <p:cNvSpPr txBox="1"/>
          <p:nvPr/>
        </p:nvSpPr>
        <p:spPr>
          <a:xfrm>
            <a:off x="1689453" y="1384859"/>
            <a:ext cx="1645920" cy="246221"/>
          </a:xfrm>
          <a:prstGeom prst="rect">
            <a:avLst/>
          </a:prstGeom>
          <a:solidFill>
            <a:schemeClr val="accent6">
              <a:lumMod val="75000"/>
            </a:schemeClr>
          </a:solidFill>
        </p:spPr>
        <p:txBody>
          <a:bodyPr wrap="square" rtlCol="0">
            <a:spAutoFit/>
          </a:bodyPr>
          <a:lstStyle/>
          <a:p>
            <a:pPr algn="ctr"/>
            <a:r>
              <a:rPr lang="en-US" sz="1000" i="1" dirty="0">
                <a:solidFill>
                  <a:schemeClr val="bg1"/>
                </a:solidFill>
                <a:latin typeface="Helvetica" panose="020B0604020202020204" pitchFamily="34" charset="0"/>
                <a:cs typeface="Helvetica" panose="020B0604020202020204" pitchFamily="34" charset="0"/>
              </a:rPr>
              <a:t>EARTHWORMS</a:t>
            </a:r>
            <a:endParaRPr lang="en-US" sz="1000" dirty="0">
              <a:solidFill>
                <a:schemeClr val="bg1"/>
              </a:solidFill>
              <a:latin typeface="Helvetica" panose="020B0604020202020204" pitchFamily="34" charset="0"/>
              <a:cs typeface="Helvetica" panose="020B0604020202020204" pitchFamily="34" charset="0"/>
            </a:endParaRPr>
          </a:p>
        </p:txBody>
      </p:sp>
      <p:sp>
        <p:nvSpPr>
          <p:cNvPr id="9" name="TextBox 8">
            <a:extLst>
              <a:ext uri="{FF2B5EF4-FFF2-40B4-BE49-F238E27FC236}">
                <a16:creationId xmlns:a16="http://schemas.microsoft.com/office/drawing/2014/main" id="{EAED78DE-C00C-66A9-91A9-1E616636ABFD}"/>
              </a:ext>
            </a:extLst>
          </p:cNvPr>
          <p:cNvSpPr txBox="1"/>
          <p:nvPr/>
        </p:nvSpPr>
        <p:spPr>
          <a:xfrm>
            <a:off x="1680272" y="2996564"/>
            <a:ext cx="1645920" cy="246221"/>
          </a:xfrm>
          <a:prstGeom prst="rect">
            <a:avLst/>
          </a:prstGeom>
          <a:solidFill>
            <a:schemeClr val="accent6">
              <a:lumMod val="75000"/>
            </a:schemeClr>
          </a:solidFill>
        </p:spPr>
        <p:txBody>
          <a:bodyPr wrap="square" rtlCol="0">
            <a:spAutoFit/>
          </a:bodyPr>
          <a:lstStyle/>
          <a:p>
            <a:pPr algn="ctr"/>
            <a:r>
              <a:rPr lang="en-US" sz="1000" i="1" dirty="0">
                <a:solidFill>
                  <a:schemeClr val="bg1"/>
                </a:solidFill>
                <a:latin typeface="Helvetica" panose="020B0604020202020204" pitchFamily="34" charset="0"/>
                <a:cs typeface="Helvetica" panose="020B0604020202020204" pitchFamily="34" charset="0"/>
              </a:rPr>
              <a:t>SLUGS</a:t>
            </a:r>
            <a:endParaRPr lang="en-US" sz="800" i="1" dirty="0">
              <a:solidFill>
                <a:schemeClr val="bg1"/>
              </a:solidFill>
              <a:latin typeface="Helvetica" panose="020B0604020202020204" pitchFamily="34" charset="0"/>
              <a:cs typeface="Helvetica" panose="020B0604020202020204" pitchFamily="34" charset="0"/>
            </a:endParaRPr>
          </a:p>
        </p:txBody>
      </p:sp>
      <p:sp>
        <p:nvSpPr>
          <p:cNvPr id="13" name="TextBox 12">
            <a:extLst>
              <a:ext uri="{FF2B5EF4-FFF2-40B4-BE49-F238E27FC236}">
                <a16:creationId xmlns:a16="http://schemas.microsoft.com/office/drawing/2014/main" id="{66818ABB-D457-2AB3-78B1-51D6FDDE579A}"/>
              </a:ext>
            </a:extLst>
          </p:cNvPr>
          <p:cNvSpPr txBox="1"/>
          <p:nvPr/>
        </p:nvSpPr>
        <p:spPr>
          <a:xfrm>
            <a:off x="4256484" y="6236825"/>
            <a:ext cx="1645920" cy="246221"/>
          </a:xfrm>
          <a:prstGeom prst="rect">
            <a:avLst/>
          </a:prstGeom>
          <a:solidFill>
            <a:schemeClr val="accent6">
              <a:lumMod val="75000"/>
            </a:schemeClr>
          </a:solidFill>
        </p:spPr>
        <p:txBody>
          <a:bodyPr wrap="square" rtlCol="0">
            <a:spAutoFit/>
          </a:bodyPr>
          <a:lstStyle/>
          <a:p>
            <a:pPr algn="ctr"/>
            <a:r>
              <a:rPr lang="en-US" sz="1000" i="1" dirty="0">
                <a:solidFill>
                  <a:schemeClr val="bg1"/>
                </a:solidFill>
                <a:latin typeface="Helvetica" panose="020B0604020202020204" pitchFamily="34" charset="0"/>
                <a:cs typeface="Helvetica" panose="020B0604020202020204" pitchFamily="34" charset="0"/>
              </a:rPr>
              <a:t>BACTERIA</a:t>
            </a:r>
            <a:endParaRPr lang="en-US" sz="800" dirty="0">
              <a:solidFill>
                <a:schemeClr val="bg1"/>
              </a:solidFill>
              <a:latin typeface="Helvetica" panose="020B0604020202020204" pitchFamily="34" charset="0"/>
              <a:cs typeface="Helvetica" panose="020B0604020202020204" pitchFamily="34" charset="0"/>
            </a:endParaRPr>
          </a:p>
        </p:txBody>
      </p:sp>
      <p:sp>
        <p:nvSpPr>
          <p:cNvPr id="15" name="TextBox 14">
            <a:extLst>
              <a:ext uri="{FF2B5EF4-FFF2-40B4-BE49-F238E27FC236}">
                <a16:creationId xmlns:a16="http://schemas.microsoft.com/office/drawing/2014/main" id="{80B1B95F-9E1A-7B1A-9016-DED7BF58902E}"/>
              </a:ext>
            </a:extLst>
          </p:cNvPr>
          <p:cNvSpPr txBox="1"/>
          <p:nvPr/>
        </p:nvSpPr>
        <p:spPr>
          <a:xfrm>
            <a:off x="1689453" y="4613040"/>
            <a:ext cx="1645920" cy="246221"/>
          </a:xfrm>
          <a:prstGeom prst="rect">
            <a:avLst/>
          </a:prstGeom>
          <a:solidFill>
            <a:schemeClr val="accent6">
              <a:lumMod val="75000"/>
            </a:schemeClr>
          </a:solidFill>
        </p:spPr>
        <p:txBody>
          <a:bodyPr wrap="square" rtlCol="0">
            <a:spAutoFit/>
          </a:bodyPr>
          <a:lstStyle/>
          <a:p>
            <a:pPr algn="ctr"/>
            <a:r>
              <a:rPr lang="en-US" sz="1000" i="1" dirty="0">
                <a:solidFill>
                  <a:schemeClr val="bg1"/>
                </a:solidFill>
                <a:latin typeface="Helvetica" panose="020B0604020202020204" pitchFamily="34" charset="0"/>
                <a:cs typeface="Helvetica" panose="020B0604020202020204" pitchFamily="34" charset="0"/>
              </a:rPr>
              <a:t>SNAILS</a:t>
            </a:r>
            <a:endParaRPr lang="en-US" sz="800" i="1" dirty="0">
              <a:solidFill>
                <a:schemeClr val="bg1"/>
              </a:solidFill>
              <a:latin typeface="Helvetica" panose="020B0604020202020204" pitchFamily="34" charset="0"/>
              <a:cs typeface="Helvetica" panose="020B0604020202020204" pitchFamily="34" charset="0"/>
            </a:endParaRPr>
          </a:p>
        </p:txBody>
      </p:sp>
      <p:sp>
        <p:nvSpPr>
          <p:cNvPr id="20" name="TextBox 19">
            <a:extLst>
              <a:ext uri="{FF2B5EF4-FFF2-40B4-BE49-F238E27FC236}">
                <a16:creationId xmlns:a16="http://schemas.microsoft.com/office/drawing/2014/main" id="{1AB65C03-1CAC-8329-51DE-18B81FED4E97}"/>
              </a:ext>
            </a:extLst>
          </p:cNvPr>
          <p:cNvSpPr txBox="1"/>
          <p:nvPr/>
        </p:nvSpPr>
        <p:spPr>
          <a:xfrm>
            <a:off x="4256484" y="4600061"/>
            <a:ext cx="1645920" cy="246221"/>
          </a:xfrm>
          <a:prstGeom prst="rect">
            <a:avLst/>
          </a:prstGeom>
          <a:solidFill>
            <a:schemeClr val="accent6">
              <a:lumMod val="75000"/>
            </a:schemeClr>
          </a:solidFill>
        </p:spPr>
        <p:txBody>
          <a:bodyPr wrap="square" rtlCol="0">
            <a:spAutoFit/>
          </a:bodyPr>
          <a:lstStyle/>
          <a:p>
            <a:pPr algn="ctr"/>
            <a:r>
              <a:rPr lang="en-US" sz="1000" i="1" dirty="0">
                <a:solidFill>
                  <a:schemeClr val="bg1"/>
                </a:solidFill>
                <a:latin typeface="Helvetica" panose="020B0604020202020204" pitchFamily="34" charset="0"/>
                <a:cs typeface="Helvetica" panose="020B0604020202020204" pitchFamily="34" charset="0"/>
              </a:rPr>
              <a:t>MILLIPEDES</a:t>
            </a:r>
            <a:endParaRPr lang="en-US" sz="800" dirty="0">
              <a:solidFill>
                <a:schemeClr val="bg1"/>
              </a:solidFill>
              <a:latin typeface="Helvetica" panose="020B0604020202020204" pitchFamily="34" charset="0"/>
              <a:cs typeface="Helvetica" panose="020B0604020202020204" pitchFamily="34" charset="0"/>
            </a:endParaRPr>
          </a:p>
        </p:txBody>
      </p:sp>
      <p:sp>
        <p:nvSpPr>
          <p:cNvPr id="23" name="TextBox 22">
            <a:extLst>
              <a:ext uri="{FF2B5EF4-FFF2-40B4-BE49-F238E27FC236}">
                <a16:creationId xmlns:a16="http://schemas.microsoft.com/office/drawing/2014/main" id="{0B2F744B-CC55-EA3E-E22C-81EEA97A6C73}"/>
              </a:ext>
            </a:extLst>
          </p:cNvPr>
          <p:cNvSpPr txBox="1"/>
          <p:nvPr/>
        </p:nvSpPr>
        <p:spPr>
          <a:xfrm>
            <a:off x="7050004" y="6228307"/>
            <a:ext cx="1645920" cy="246221"/>
          </a:xfrm>
          <a:prstGeom prst="rect">
            <a:avLst/>
          </a:prstGeom>
          <a:solidFill>
            <a:schemeClr val="accent6">
              <a:lumMod val="75000"/>
            </a:schemeClr>
          </a:solidFill>
        </p:spPr>
        <p:txBody>
          <a:bodyPr wrap="square" rtlCol="0">
            <a:spAutoFit/>
          </a:bodyPr>
          <a:lstStyle/>
          <a:p>
            <a:pPr algn="ctr"/>
            <a:r>
              <a:rPr lang="en-US" sz="1000" i="1" dirty="0">
                <a:solidFill>
                  <a:schemeClr val="bg1"/>
                </a:solidFill>
                <a:latin typeface="Helvetica" panose="020B0604020202020204" pitchFamily="34" charset="0"/>
                <a:cs typeface="Helvetica" panose="020B0604020202020204" pitchFamily="34" charset="0"/>
              </a:rPr>
              <a:t>TERMITES</a:t>
            </a:r>
          </a:p>
        </p:txBody>
      </p:sp>
      <p:sp>
        <p:nvSpPr>
          <p:cNvPr id="27" name="TextBox 26">
            <a:extLst>
              <a:ext uri="{FF2B5EF4-FFF2-40B4-BE49-F238E27FC236}">
                <a16:creationId xmlns:a16="http://schemas.microsoft.com/office/drawing/2014/main" id="{741796FB-686F-AF25-C6FD-B2D136BFA164}"/>
              </a:ext>
            </a:extLst>
          </p:cNvPr>
          <p:cNvSpPr txBox="1"/>
          <p:nvPr/>
        </p:nvSpPr>
        <p:spPr>
          <a:xfrm>
            <a:off x="1676400" y="6228307"/>
            <a:ext cx="1645920" cy="246221"/>
          </a:xfrm>
          <a:prstGeom prst="rect">
            <a:avLst/>
          </a:prstGeom>
          <a:solidFill>
            <a:schemeClr val="accent6">
              <a:lumMod val="75000"/>
            </a:schemeClr>
          </a:solidFill>
        </p:spPr>
        <p:txBody>
          <a:bodyPr wrap="square" rtlCol="0">
            <a:spAutoFit/>
          </a:bodyPr>
          <a:lstStyle/>
          <a:p>
            <a:pPr algn="ctr"/>
            <a:r>
              <a:rPr lang="en-US" sz="1000" i="1" dirty="0">
                <a:solidFill>
                  <a:schemeClr val="bg1"/>
                </a:solidFill>
                <a:latin typeface="Helvetica" panose="020B0604020202020204" pitchFamily="34" charset="0"/>
                <a:cs typeface="Helvetica" panose="020B0604020202020204" pitchFamily="34" charset="0"/>
              </a:rPr>
              <a:t>PILLBUGS</a:t>
            </a:r>
            <a:endParaRPr lang="en-US" sz="800" i="1" dirty="0">
              <a:solidFill>
                <a:schemeClr val="bg1"/>
              </a:solidFill>
              <a:latin typeface="Helvetica" panose="020B0604020202020204" pitchFamily="34" charset="0"/>
              <a:cs typeface="Helvetica" panose="020B0604020202020204" pitchFamily="34" charset="0"/>
            </a:endParaRPr>
          </a:p>
        </p:txBody>
      </p:sp>
      <p:sp>
        <p:nvSpPr>
          <p:cNvPr id="30" name="TextBox 29">
            <a:extLst>
              <a:ext uri="{FF2B5EF4-FFF2-40B4-BE49-F238E27FC236}">
                <a16:creationId xmlns:a16="http://schemas.microsoft.com/office/drawing/2014/main" id="{B6DB2968-7736-5E3B-6A16-EBD61627400B}"/>
              </a:ext>
            </a:extLst>
          </p:cNvPr>
          <p:cNvSpPr txBox="1"/>
          <p:nvPr/>
        </p:nvSpPr>
        <p:spPr>
          <a:xfrm>
            <a:off x="8808003" y="6236826"/>
            <a:ext cx="1645920" cy="246221"/>
          </a:xfrm>
          <a:prstGeom prst="rect">
            <a:avLst/>
          </a:prstGeom>
          <a:solidFill>
            <a:schemeClr val="accent6">
              <a:lumMod val="75000"/>
            </a:schemeClr>
          </a:solidFill>
        </p:spPr>
        <p:txBody>
          <a:bodyPr wrap="square" rtlCol="0">
            <a:spAutoFit/>
          </a:bodyPr>
          <a:lstStyle/>
          <a:p>
            <a:pPr algn="ctr"/>
            <a:r>
              <a:rPr lang="en-US" sz="1000" i="1" dirty="0">
                <a:solidFill>
                  <a:schemeClr val="bg1"/>
                </a:solidFill>
                <a:latin typeface="Helvetica" panose="020B0604020202020204" pitchFamily="34" charset="0"/>
                <a:cs typeface="Helvetica" panose="020B0604020202020204" pitchFamily="34" charset="0"/>
              </a:rPr>
              <a:t>FUNGI</a:t>
            </a:r>
            <a:endParaRPr lang="en-US" sz="800" i="1" dirty="0">
              <a:solidFill>
                <a:schemeClr val="bg1"/>
              </a:solidFill>
              <a:latin typeface="Helvetica" panose="020B0604020202020204" pitchFamily="34" charset="0"/>
              <a:cs typeface="Helvetica" panose="020B0604020202020204" pitchFamily="34" charset="0"/>
            </a:endParaRPr>
          </a:p>
        </p:txBody>
      </p:sp>
      <p:pic>
        <p:nvPicPr>
          <p:cNvPr id="24" name="Picture 23">
            <a:extLst>
              <a:ext uri="{FF2B5EF4-FFF2-40B4-BE49-F238E27FC236}">
                <a16:creationId xmlns:a16="http://schemas.microsoft.com/office/drawing/2014/main" id="{0DE0585C-B3BC-F542-0EF6-4DC90702DC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1895" y="149178"/>
            <a:ext cx="584373" cy="584373"/>
          </a:xfrm>
          <a:prstGeom prst="rect">
            <a:avLst/>
          </a:prstGeom>
        </p:spPr>
      </p:pic>
      <p:sp>
        <p:nvSpPr>
          <p:cNvPr id="26" name="TextBox 25">
            <a:extLst>
              <a:ext uri="{FF2B5EF4-FFF2-40B4-BE49-F238E27FC236}">
                <a16:creationId xmlns:a16="http://schemas.microsoft.com/office/drawing/2014/main" id="{F0648168-8144-C682-07B6-3380141A2C57}"/>
              </a:ext>
            </a:extLst>
          </p:cNvPr>
          <p:cNvSpPr txBox="1"/>
          <p:nvPr/>
        </p:nvSpPr>
        <p:spPr>
          <a:xfrm>
            <a:off x="8824230" y="4611546"/>
            <a:ext cx="1645920" cy="246221"/>
          </a:xfrm>
          <a:prstGeom prst="rect">
            <a:avLst/>
          </a:prstGeom>
          <a:solidFill>
            <a:schemeClr val="accent6">
              <a:lumMod val="75000"/>
            </a:schemeClr>
          </a:solidFill>
        </p:spPr>
        <p:txBody>
          <a:bodyPr wrap="square" rtlCol="0">
            <a:spAutoFit/>
          </a:bodyPr>
          <a:lstStyle/>
          <a:p>
            <a:pPr algn="ctr"/>
            <a:r>
              <a:rPr lang="en-US" sz="1000" i="1" dirty="0">
                <a:solidFill>
                  <a:schemeClr val="bg1"/>
                </a:solidFill>
                <a:latin typeface="Helvetica" panose="020B0604020202020204" pitchFamily="34" charset="0"/>
                <a:cs typeface="Helvetica" panose="020B0604020202020204" pitchFamily="34" charset="0"/>
              </a:rPr>
              <a:t>MAGGOTS</a:t>
            </a:r>
          </a:p>
        </p:txBody>
      </p:sp>
      <p:sp>
        <p:nvSpPr>
          <p:cNvPr id="28" name="TextBox 27">
            <a:extLst>
              <a:ext uri="{FF2B5EF4-FFF2-40B4-BE49-F238E27FC236}">
                <a16:creationId xmlns:a16="http://schemas.microsoft.com/office/drawing/2014/main" id="{AF1427F5-DCEE-1EB4-F80D-F92E65F032D5}"/>
              </a:ext>
            </a:extLst>
          </p:cNvPr>
          <p:cNvSpPr txBox="1"/>
          <p:nvPr/>
        </p:nvSpPr>
        <p:spPr>
          <a:xfrm>
            <a:off x="8824230" y="1346710"/>
            <a:ext cx="1645920" cy="246221"/>
          </a:xfrm>
          <a:prstGeom prst="rect">
            <a:avLst/>
          </a:prstGeom>
          <a:solidFill>
            <a:schemeClr val="accent6">
              <a:lumMod val="75000"/>
            </a:schemeClr>
          </a:solidFill>
        </p:spPr>
        <p:txBody>
          <a:bodyPr wrap="square" rtlCol="0">
            <a:spAutoFit/>
          </a:bodyPr>
          <a:lstStyle/>
          <a:p>
            <a:pPr algn="ctr"/>
            <a:r>
              <a:rPr lang="en-US" sz="1000" i="1" dirty="0">
                <a:solidFill>
                  <a:schemeClr val="bg1"/>
                </a:solidFill>
                <a:latin typeface="Helvetica" panose="020B0604020202020204" pitchFamily="34" charset="0"/>
                <a:cs typeface="Helvetica" panose="020B0604020202020204" pitchFamily="34" charset="0"/>
              </a:rPr>
              <a:t>SILVERFISH</a:t>
            </a:r>
          </a:p>
        </p:txBody>
      </p:sp>
      <p:sp>
        <p:nvSpPr>
          <p:cNvPr id="31" name="TextBox 30">
            <a:extLst>
              <a:ext uri="{FF2B5EF4-FFF2-40B4-BE49-F238E27FC236}">
                <a16:creationId xmlns:a16="http://schemas.microsoft.com/office/drawing/2014/main" id="{EF33B7B3-2C4F-3AAA-A7DB-968386601702}"/>
              </a:ext>
            </a:extLst>
          </p:cNvPr>
          <p:cNvSpPr txBox="1"/>
          <p:nvPr/>
        </p:nvSpPr>
        <p:spPr>
          <a:xfrm>
            <a:off x="8827104" y="3045398"/>
            <a:ext cx="1643046" cy="246221"/>
          </a:xfrm>
          <a:prstGeom prst="rect">
            <a:avLst/>
          </a:prstGeom>
          <a:solidFill>
            <a:schemeClr val="accent6">
              <a:lumMod val="75000"/>
            </a:schemeClr>
          </a:solidFill>
        </p:spPr>
        <p:txBody>
          <a:bodyPr wrap="square" rtlCol="0">
            <a:spAutoFit/>
          </a:bodyPr>
          <a:lstStyle/>
          <a:p>
            <a:pPr algn="ctr"/>
            <a:r>
              <a:rPr lang="en-US" sz="1000" i="1" dirty="0">
                <a:solidFill>
                  <a:schemeClr val="bg1"/>
                </a:solidFill>
                <a:latin typeface="Helvetica" panose="020B0604020202020204" pitchFamily="34" charset="0"/>
                <a:cs typeface="Helvetica" panose="020B0604020202020204" pitchFamily="34" charset="0"/>
              </a:rPr>
              <a:t>EARWIGS</a:t>
            </a:r>
          </a:p>
        </p:txBody>
      </p:sp>
      <p:pic>
        <p:nvPicPr>
          <p:cNvPr id="5" name="Picture 4">
            <a:extLst>
              <a:ext uri="{FF2B5EF4-FFF2-40B4-BE49-F238E27FC236}">
                <a16:creationId xmlns:a16="http://schemas.microsoft.com/office/drawing/2014/main" id="{4559A970-55FF-6FD7-E9DE-0C19BBCACF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9453" y="183420"/>
            <a:ext cx="1645920" cy="1188995"/>
          </a:xfrm>
          <a:prstGeom prst="rect">
            <a:avLst/>
          </a:prstGeom>
        </p:spPr>
      </p:pic>
      <p:pic>
        <p:nvPicPr>
          <p:cNvPr id="7" name="Picture 6">
            <a:extLst>
              <a:ext uri="{FF2B5EF4-FFF2-40B4-BE49-F238E27FC236}">
                <a16:creationId xmlns:a16="http://schemas.microsoft.com/office/drawing/2014/main" id="{513B03F1-B122-C647-EAFD-F2A411D937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0272" y="1792825"/>
            <a:ext cx="1645920" cy="1188721"/>
          </a:xfrm>
          <a:prstGeom prst="rect">
            <a:avLst/>
          </a:prstGeom>
        </p:spPr>
      </p:pic>
      <p:pic>
        <p:nvPicPr>
          <p:cNvPr id="6" name="Picture 5">
            <a:extLst>
              <a:ext uri="{FF2B5EF4-FFF2-40B4-BE49-F238E27FC236}">
                <a16:creationId xmlns:a16="http://schemas.microsoft.com/office/drawing/2014/main" id="{0B7C223C-0C23-1D77-A6EB-5AAFC0B8CC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6484" y="3411340"/>
            <a:ext cx="1649792" cy="1188720"/>
          </a:xfrm>
          <a:prstGeom prst="rect">
            <a:avLst/>
          </a:prstGeom>
        </p:spPr>
      </p:pic>
      <p:pic>
        <p:nvPicPr>
          <p:cNvPr id="22" name="Picture 21">
            <a:extLst>
              <a:ext uri="{FF2B5EF4-FFF2-40B4-BE49-F238E27FC236}">
                <a16:creationId xmlns:a16="http://schemas.microsoft.com/office/drawing/2014/main" id="{86258CF0-66DC-B0AD-3CC7-CFCB59406C7C}"/>
              </a:ext>
            </a:extLst>
          </p:cNvPr>
          <p:cNvPicPr>
            <a:picLocks noChangeAspect="1"/>
          </p:cNvPicPr>
          <p:nvPr/>
        </p:nvPicPr>
        <p:blipFill rotWithShape="1">
          <a:blip r:embed="rId7">
            <a:extLst>
              <a:ext uri="{28A0092B-C50C-407E-A947-70E740481C1C}">
                <a14:useLocalDpi xmlns:a14="http://schemas.microsoft.com/office/drawing/2010/main" val="0"/>
              </a:ext>
            </a:extLst>
          </a:blip>
          <a:srcRect l="549" t="1293" r="-549" b="-1293"/>
          <a:stretch/>
        </p:blipFill>
        <p:spPr>
          <a:xfrm>
            <a:off x="8824230" y="5038216"/>
            <a:ext cx="1645920" cy="1190090"/>
          </a:xfrm>
          <a:prstGeom prst="rect">
            <a:avLst/>
          </a:prstGeom>
        </p:spPr>
      </p:pic>
      <p:pic>
        <p:nvPicPr>
          <p:cNvPr id="32" name="Picture 31">
            <a:extLst>
              <a:ext uri="{FF2B5EF4-FFF2-40B4-BE49-F238E27FC236}">
                <a16:creationId xmlns:a16="http://schemas.microsoft.com/office/drawing/2014/main" id="{2C8923FC-1DDA-4F2E-025E-C731DD1C9D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0004" y="5041235"/>
            <a:ext cx="1645920" cy="1184052"/>
          </a:xfrm>
          <a:prstGeom prst="rect">
            <a:avLst/>
          </a:prstGeom>
        </p:spPr>
      </p:pic>
      <p:sp>
        <p:nvSpPr>
          <p:cNvPr id="2" name="TextBox 1">
            <a:extLst>
              <a:ext uri="{FF2B5EF4-FFF2-40B4-BE49-F238E27FC236}">
                <a16:creationId xmlns:a16="http://schemas.microsoft.com/office/drawing/2014/main" id="{2BA5867D-C72C-7036-4685-2A18A592E265}"/>
              </a:ext>
            </a:extLst>
          </p:cNvPr>
          <p:cNvSpPr txBox="1"/>
          <p:nvPr/>
        </p:nvSpPr>
        <p:spPr>
          <a:xfrm>
            <a:off x="3418104" y="2442380"/>
            <a:ext cx="5274946" cy="861774"/>
          </a:xfrm>
          <a:prstGeom prst="rect">
            <a:avLst/>
          </a:prstGeom>
          <a:solidFill>
            <a:schemeClr val="accent6">
              <a:lumMod val="75000"/>
            </a:schemeClr>
          </a:solidFill>
        </p:spPr>
        <p:txBody>
          <a:bodyPr wrap="square" numCol="2" rtlCol="0">
            <a:spAutoFit/>
          </a:bodyPr>
          <a:lstStyle/>
          <a:p>
            <a:pPr defTabSz="342900">
              <a:defRPr/>
            </a:pPr>
            <a:r>
              <a:rPr lang="en-US" sz="1000" i="1" dirty="0">
                <a:solidFill>
                  <a:schemeClr val="bg1"/>
                </a:solidFill>
                <a:latin typeface="Helvetica" panose="020B0604020202020204" pitchFamily="34" charset="0"/>
                <a:ea typeface="Calibri" panose="020F0502020204030204" pitchFamily="34" charset="0"/>
                <a:cs typeface="Helvetica" panose="020B0604020202020204" pitchFamily="34" charset="0"/>
              </a:rPr>
              <a:t>DECOMPOSERS do not have mouths and they decay (break down, degrade) detritus by secreting enzymes externally and absorbing the nutrients. Fungi and bacteria are decomposers.</a:t>
            </a:r>
          </a:p>
          <a:p>
            <a:pPr defTabSz="342900">
              <a:defRPr/>
            </a:pPr>
            <a:r>
              <a:rPr lang="en-US" sz="1000" i="1" dirty="0">
                <a:solidFill>
                  <a:schemeClr val="bg1"/>
                </a:solidFill>
                <a:latin typeface="Helvetica" panose="020B0604020202020204" pitchFamily="34" charset="0"/>
                <a:ea typeface="Calibri" panose="020F0502020204030204" pitchFamily="34" charset="0"/>
                <a:cs typeface="Helvetica" panose="020B0604020202020204" pitchFamily="34" charset="0"/>
              </a:rPr>
              <a:t>DETRITIVORES have mouths and eat detritus and degrade organic matter internally, excreting nutrients back into the environment. Earthworms and millipedes are detritivores.</a:t>
            </a:r>
          </a:p>
        </p:txBody>
      </p:sp>
      <p:pic>
        <p:nvPicPr>
          <p:cNvPr id="14" name="Picture 13">
            <a:extLst>
              <a:ext uri="{FF2B5EF4-FFF2-40B4-BE49-F238E27FC236}">
                <a16:creationId xmlns:a16="http://schemas.microsoft.com/office/drawing/2014/main" id="{2C3D47AB-4FD6-3990-7F30-71C07A52E6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24230" y="145578"/>
            <a:ext cx="1645920" cy="1188995"/>
          </a:xfrm>
          <a:prstGeom prst="rect">
            <a:avLst/>
          </a:prstGeom>
        </p:spPr>
      </p:pic>
      <p:pic>
        <p:nvPicPr>
          <p:cNvPr id="18" name="Picture 17">
            <a:extLst>
              <a:ext uri="{FF2B5EF4-FFF2-40B4-BE49-F238E27FC236}">
                <a16:creationId xmlns:a16="http://schemas.microsoft.com/office/drawing/2014/main" id="{FFE55A01-79DF-8407-9E6E-ED541C64EB4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24230" y="1847884"/>
            <a:ext cx="1645920" cy="1188995"/>
          </a:xfrm>
          <a:prstGeom prst="rect">
            <a:avLst/>
          </a:prstGeom>
        </p:spPr>
      </p:pic>
      <p:pic>
        <p:nvPicPr>
          <p:cNvPr id="25" name="Picture 24">
            <a:extLst>
              <a:ext uri="{FF2B5EF4-FFF2-40B4-BE49-F238E27FC236}">
                <a16:creationId xmlns:a16="http://schemas.microsoft.com/office/drawing/2014/main" id="{771CE53D-7A2A-541F-EE81-EA2BA165A4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56484" y="5039586"/>
            <a:ext cx="1645920" cy="1188720"/>
          </a:xfrm>
          <a:prstGeom prst="rect">
            <a:avLst/>
          </a:prstGeom>
        </p:spPr>
      </p:pic>
      <p:pic>
        <p:nvPicPr>
          <p:cNvPr id="19" name="Picture 18">
            <a:extLst>
              <a:ext uri="{FF2B5EF4-FFF2-40B4-BE49-F238E27FC236}">
                <a16:creationId xmlns:a16="http://schemas.microsoft.com/office/drawing/2014/main" id="{BEF8BEC4-E904-1A20-8BD7-254FC285C48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27104" y="3429000"/>
            <a:ext cx="1643046" cy="1190090"/>
          </a:xfrm>
          <a:prstGeom prst="rect">
            <a:avLst/>
          </a:prstGeom>
        </p:spPr>
      </p:pic>
      <p:pic>
        <p:nvPicPr>
          <p:cNvPr id="8" name="Picture 7">
            <a:extLst>
              <a:ext uri="{FF2B5EF4-FFF2-40B4-BE49-F238E27FC236}">
                <a16:creationId xmlns:a16="http://schemas.microsoft.com/office/drawing/2014/main" id="{1C46F97C-5056-CB7E-412B-3414D4A400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76400" y="4979570"/>
            <a:ext cx="1649792" cy="1237344"/>
          </a:xfrm>
          <a:prstGeom prst="rect">
            <a:avLst/>
          </a:prstGeom>
        </p:spPr>
      </p:pic>
      <p:pic>
        <p:nvPicPr>
          <p:cNvPr id="11" name="Picture 10">
            <a:extLst>
              <a:ext uri="{FF2B5EF4-FFF2-40B4-BE49-F238E27FC236}">
                <a16:creationId xmlns:a16="http://schemas.microsoft.com/office/drawing/2014/main" id="{A8FE39F8-C4FF-0624-D587-786D842E007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90889" y="3389020"/>
            <a:ext cx="1644484" cy="1233363"/>
          </a:xfrm>
          <a:prstGeom prst="rect">
            <a:avLst/>
          </a:prstGeom>
        </p:spPr>
      </p:pic>
      <p:pic>
        <p:nvPicPr>
          <p:cNvPr id="17" name="Picture 16">
            <a:extLst>
              <a:ext uri="{FF2B5EF4-FFF2-40B4-BE49-F238E27FC236}">
                <a16:creationId xmlns:a16="http://schemas.microsoft.com/office/drawing/2014/main" id="{5ECAC2FC-7622-32C7-5E4F-ECDA897260E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50004" y="3409970"/>
            <a:ext cx="1643046" cy="1190090"/>
          </a:xfrm>
          <a:prstGeom prst="rect">
            <a:avLst/>
          </a:prstGeom>
        </p:spPr>
      </p:pic>
      <p:sp>
        <p:nvSpPr>
          <p:cNvPr id="21" name="TextBox 20">
            <a:extLst>
              <a:ext uri="{FF2B5EF4-FFF2-40B4-BE49-F238E27FC236}">
                <a16:creationId xmlns:a16="http://schemas.microsoft.com/office/drawing/2014/main" id="{42D7DCE8-9EB9-D164-2A0C-A237B9FEB78C}"/>
              </a:ext>
            </a:extLst>
          </p:cNvPr>
          <p:cNvSpPr txBox="1"/>
          <p:nvPr/>
        </p:nvSpPr>
        <p:spPr>
          <a:xfrm>
            <a:off x="7046132" y="4600060"/>
            <a:ext cx="1645920" cy="246221"/>
          </a:xfrm>
          <a:prstGeom prst="rect">
            <a:avLst/>
          </a:prstGeom>
          <a:solidFill>
            <a:schemeClr val="accent6">
              <a:lumMod val="75000"/>
            </a:schemeClr>
          </a:solidFill>
        </p:spPr>
        <p:txBody>
          <a:bodyPr wrap="square" rtlCol="0">
            <a:spAutoFit/>
          </a:bodyPr>
          <a:lstStyle/>
          <a:p>
            <a:pPr algn="ctr"/>
            <a:r>
              <a:rPr lang="en-US" sz="1000" i="1" dirty="0">
                <a:solidFill>
                  <a:schemeClr val="bg1"/>
                </a:solidFill>
                <a:latin typeface="Helvetica" panose="020B0604020202020204" pitchFamily="34" charset="0"/>
                <a:cs typeface="Helvetica" panose="020B0604020202020204" pitchFamily="34" charset="0"/>
              </a:rPr>
              <a:t>PROTISTS</a:t>
            </a:r>
            <a:endParaRPr lang="en-US" sz="800"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493702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A995DE-BCE6-C9B2-945E-24259D990BD3}"/>
              </a:ext>
            </a:extLst>
          </p:cNvPr>
          <p:cNvPicPr>
            <a:picLocks noChangeAspect="1"/>
          </p:cNvPicPr>
          <p:nvPr/>
        </p:nvPicPr>
        <p:blipFill>
          <a:blip r:embed="rId2"/>
          <a:stretch>
            <a:fillRect/>
          </a:stretch>
        </p:blipFill>
        <p:spPr>
          <a:xfrm>
            <a:off x="3124200" y="472440"/>
            <a:ext cx="5943600" cy="5913120"/>
          </a:xfrm>
          <a:prstGeom prst="rect">
            <a:avLst/>
          </a:prstGeom>
        </p:spPr>
      </p:pic>
    </p:spTree>
    <p:extLst>
      <p:ext uri="{BB962C8B-B14F-4D97-AF65-F5344CB8AC3E}">
        <p14:creationId xmlns:p14="http://schemas.microsoft.com/office/powerpoint/2010/main" val="1882101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pattFill prst="pct25">
          <a:fgClr>
            <a:schemeClr val="accent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190135-520B-1CBF-4229-37AFB6E023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0036" y="1029566"/>
            <a:ext cx="6398491" cy="4798868"/>
          </a:xfrm>
          <a:prstGeom prst="rect">
            <a:avLst/>
          </a:prstGeom>
        </p:spPr>
      </p:pic>
      <p:sp>
        <p:nvSpPr>
          <p:cNvPr id="4" name="TextBox 3">
            <a:extLst>
              <a:ext uri="{FF2B5EF4-FFF2-40B4-BE49-F238E27FC236}">
                <a16:creationId xmlns:a16="http://schemas.microsoft.com/office/drawing/2014/main" id="{2A23227D-4239-0380-FD2D-83079E039CE8}"/>
              </a:ext>
            </a:extLst>
          </p:cNvPr>
          <p:cNvSpPr txBox="1"/>
          <p:nvPr/>
        </p:nvSpPr>
        <p:spPr>
          <a:xfrm>
            <a:off x="6096000" y="2705725"/>
            <a:ext cx="5777346" cy="1446550"/>
          </a:xfrm>
          <a:prstGeom prst="rect">
            <a:avLst/>
          </a:prstGeom>
          <a:noFill/>
        </p:spPr>
        <p:txBody>
          <a:bodyPr wrap="square" rtlCol="0">
            <a:spAutoFit/>
          </a:bodyPr>
          <a:lstStyle/>
          <a:p>
            <a:pPr algn="ctr"/>
            <a:r>
              <a:rPr lang="en-US" sz="4400" dirty="0"/>
              <a:t>New Decomposition Sign Along the Pathway!</a:t>
            </a:r>
          </a:p>
        </p:txBody>
      </p:sp>
    </p:spTree>
    <p:extLst>
      <p:ext uri="{BB962C8B-B14F-4D97-AF65-F5344CB8AC3E}">
        <p14:creationId xmlns:p14="http://schemas.microsoft.com/office/powerpoint/2010/main" val="2049140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B9AB91-F252-7F08-F972-CF65501C7EDF}"/>
              </a:ext>
            </a:extLst>
          </p:cNvPr>
          <p:cNvPicPr>
            <a:picLocks noChangeAspect="1"/>
          </p:cNvPicPr>
          <p:nvPr/>
        </p:nvPicPr>
        <p:blipFill>
          <a:blip r:embed="rId2"/>
          <a:stretch>
            <a:fillRect/>
          </a:stretch>
        </p:blipFill>
        <p:spPr>
          <a:xfrm>
            <a:off x="3124200" y="468947"/>
            <a:ext cx="5943600" cy="5920105"/>
          </a:xfrm>
          <a:prstGeom prst="rect">
            <a:avLst/>
          </a:prstGeom>
        </p:spPr>
      </p:pic>
    </p:spTree>
    <p:extLst>
      <p:ext uri="{BB962C8B-B14F-4D97-AF65-F5344CB8AC3E}">
        <p14:creationId xmlns:p14="http://schemas.microsoft.com/office/powerpoint/2010/main" val="3539984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pattFill prst="pct25">
          <a:fgClr>
            <a:schemeClr val="accent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5C276F-7A48-19BD-39B4-6EA36676AD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6136" y="273176"/>
            <a:ext cx="5853545" cy="6311648"/>
          </a:xfrm>
          <a:prstGeom prst="rect">
            <a:avLst/>
          </a:prstGeom>
        </p:spPr>
      </p:pic>
      <p:sp>
        <p:nvSpPr>
          <p:cNvPr id="4" name="TextBox 3">
            <a:extLst>
              <a:ext uri="{FF2B5EF4-FFF2-40B4-BE49-F238E27FC236}">
                <a16:creationId xmlns:a16="http://schemas.microsoft.com/office/drawing/2014/main" id="{E9979F15-2F0F-034E-F645-3BB513809611}"/>
              </a:ext>
            </a:extLst>
          </p:cNvPr>
          <p:cNvSpPr txBox="1"/>
          <p:nvPr/>
        </p:nvSpPr>
        <p:spPr>
          <a:xfrm>
            <a:off x="190570" y="2505670"/>
            <a:ext cx="4145943" cy="2215991"/>
          </a:xfrm>
          <a:prstGeom prst="rect">
            <a:avLst/>
          </a:prstGeom>
          <a:noFill/>
        </p:spPr>
        <p:txBody>
          <a:bodyPr wrap="none" rtlCol="0">
            <a:spAutoFit/>
          </a:bodyPr>
          <a:lstStyle/>
          <a:p>
            <a:pPr algn="ctr"/>
            <a:r>
              <a:rPr lang="en-US" sz="4000" dirty="0"/>
              <a:t>Replacement of</a:t>
            </a:r>
          </a:p>
          <a:p>
            <a:pPr algn="ctr"/>
            <a:r>
              <a:rPr lang="en-US" sz="4000" dirty="0"/>
              <a:t> damaged tree sign</a:t>
            </a:r>
          </a:p>
          <a:p>
            <a:pPr algn="ctr"/>
            <a:r>
              <a:rPr lang="en-US" sz="4000" dirty="0"/>
              <a:t>with new facts!</a:t>
            </a:r>
          </a:p>
          <a:p>
            <a:endParaRPr lang="en-US" dirty="0"/>
          </a:p>
        </p:txBody>
      </p:sp>
    </p:spTree>
    <p:extLst>
      <p:ext uri="{BB962C8B-B14F-4D97-AF65-F5344CB8AC3E}">
        <p14:creationId xmlns:p14="http://schemas.microsoft.com/office/powerpoint/2010/main" val="224856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F1BF56-27C4-20AA-3037-C74E6E97980F}"/>
              </a:ext>
            </a:extLst>
          </p:cNvPr>
          <p:cNvPicPr>
            <a:picLocks noChangeAspect="1"/>
          </p:cNvPicPr>
          <p:nvPr/>
        </p:nvPicPr>
        <p:blipFill>
          <a:blip r:embed="rId2"/>
          <a:stretch>
            <a:fillRect/>
          </a:stretch>
        </p:blipFill>
        <p:spPr>
          <a:xfrm>
            <a:off x="3124200" y="453390"/>
            <a:ext cx="5943600" cy="5951220"/>
          </a:xfrm>
          <a:prstGeom prst="rect">
            <a:avLst/>
          </a:prstGeom>
        </p:spPr>
      </p:pic>
    </p:spTree>
    <p:extLst>
      <p:ext uri="{BB962C8B-B14F-4D97-AF65-F5344CB8AC3E}">
        <p14:creationId xmlns:p14="http://schemas.microsoft.com/office/powerpoint/2010/main" val="4262476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pattFill prst="pct25">
          <a:fgClr>
            <a:schemeClr val="accent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7F8F60-A9D2-05B3-8DC1-A09F831E9B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5641" y="1196253"/>
            <a:ext cx="5953991" cy="4465493"/>
          </a:xfrm>
          <a:prstGeom prst="rect">
            <a:avLst/>
          </a:prstGeom>
        </p:spPr>
      </p:pic>
      <p:sp>
        <p:nvSpPr>
          <p:cNvPr id="4" name="TextBox 3">
            <a:extLst>
              <a:ext uri="{FF2B5EF4-FFF2-40B4-BE49-F238E27FC236}">
                <a16:creationId xmlns:a16="http://schemas.microsoft.com/office/drawing/2014/main" id="{08BCDEE9-8650-B4BE-67B1-5A48D6DAF115}"/>
              </a:ext>
            </a:extLst>
          </p:cNvPr>
          <p:cNvSpPr txBox="1"/>
          <p:nvPr/>
        </p:nvSpPr>
        <p:spPr>
          <a:xfrm>
            <a:off x="6455833" y="2151726"/>
            <a:ext cx="5124801" cy="1938992"/>
          </a:xfrm>
          <a:prstGeom prst="rect">
            <a:avLst/>
          </a:prstGeom>
          <a:noFill/>
        </p:spPr>
        <p:txBody>
          <a:bodyPr wrap="none" rtlCol="0">
            <a:spAutoFit/>
          </a:bodyPr>
          <a:lstStyle/>
          <a:p>
            <a:pPr algn="ctr"/>
            <a:r>
              <a:rPr lang="en-US" sz="4000" dirty="0"/>
              <a:t>Our new mycology sign </a:t>
            </a:r>
          </a:p>
          <a:p>
            <a:pPr algn="ctr"/>
            <a:r>
              <a:rPr lang="en-US" sz="4000" dirty="0"/>
              <a:t>and</a:t>
            </a:r>
          </a:p>
          <a:p>
            <a:pPr algn="ctr"/>
            <a:r>
              <a:rPr lang="en-US" sz="4000" dirty="0"/>
              <a:t>enclosed garden!</a:t>
            </a:r>
          </a:p>
        </p:txBody>
      </p:sp>
    </p:spTree>
    <p:extLst>
      <p:ext uri="{BB962C8B-B14F-4D97-AF65-F5344CB8AC3E}">
        <p14:creationId xmlns:p14="http://schemas.microsoft.com/office/powerpoint/2010/main" val="573962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DB17D-1FDF-424B-ACA6-6F63DC4DFC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0648" y="190807"/>
            <a:ext cx="2038418" cy="665719"/>
          </a:xfrm>
          <a:prstGeom prst="rect">
            <a:avLst/>
          </a:prstGeom>
        </p:spPr>
      </p:pic>
      <p:sp>
        <p:nvSpPr>
          <p:cNvPr id="16" name="TextBox 15">
            <a:extLst>
              <a:ext uri="{FF2B5EF4-FFF2-40B4-BE49-F238E27FC236}">
                <a16:creationId xmlns:a16="http://schemas.microsoft.com/office/drawing/2014/main" id="{5741FDD5-8A6B-4616-9E57-78123D77941D}"/>
              </a:ext>
            </a:extLst>
          </p:cNvPr>
          <p:cNvSpPr txBox="1"/>
          <p:nvPr/>
        </p:nvSpPr>
        <p:spPr>
          <a:xfrm>
            <a:off x="2118127" y="1987587"/>
            <a:ext cx="2069371" cy="2985433"/>
          </a:xfrm>
          <a:prstGeom prst="rect">
            <a:avLst/>
          </a:prstGeom>
          <a:solidFill>
            <a:schemeClr val="accent6">
              <a:lumMod val="75000"/>
            </a:schemeClr>
          </a:solidFill>
        </p:spPr>
        <p:txBody>
          <a:bodyPr wrap="square" rtlCol="0">
            <a:spAutoFit/>
          </a:bodyPr>
          <a:lstStyle/>
          <a:p>
            <a:pPr algn="ctr"/>
            <a:r>
              <a:rPr lang="en-US" sz="2000" b="1" i="1" dirty="0">
                <a:solidFill>
                  <a:schemeClr val="bg1"/>
                </a:solidFill>
                <a:latin typeface="Helvetica" panose="020B0604020202020204" pitchFamily="34" charset="0"/>
                <a:cs typeface="Helvetica" panose="020B0604020202020204" pitchFamily="34" charset="0"/>
              </a:rPr>
              <a:t>WELCOME TO THE PATHWAY TO DISCOVERY!</a:t>
            </a:r>
          </a:p>
          <a:p>
            <a:pPr algn="ctr"/>
            <a:r>
              <a:rPr lang="en-US" sz="1200" b="1" i="1" dirty="0">
                <a:solidFill>
                  <a:schemeClr val="bg1"/>
                </a:solidFill>
                <a:latin typeface="Helvetica" panose="020B0604020202020204" pitchFamily="34" charset="0"/>
                <a:cs typeface="Helvetica" panose="020B0604020202020204" pitchFamily="34" charset="0"/>
              </a:rPr>
              <a:t>The Pathway to Discovery is Montessori Radmoor’s interpretive nature trail that explores the 3 distinct ecosystems of our campus and the plants, wildlife, and natural processes that are within it.</a:t>
            </a:r>
          </a:p>
        </p:txBody>
      </p:sp>
      <p:sp>
        <p:nvSpPr>
          <p:cNvPr id="17" name="TextBox 16">
            <a:extLst>
              <a:ext uri="{FF2B5EF4-FFF2-40B4-BE49-F238E27FC236}">
                <a16:creationId xmlns:a16="http://schemas.microsoft.com/office/drawing/2014/main" id="{C3483848-D5D1-4024-B92C-7AC91A7F994D}"/>
              </a:ext>
            </a:extLst>
          </p:cNvPr>
          <p:cNvSpPr txBox="1"/>
          <p:nvPr/>
        </p:nvSpPr>
        <p:spPr>
          <a:xfrm>
            <a:off x="2118127" y="5113503"/>
            <a:ext cx="7903495" cy="1384995"/>
          </a:xfrm>
          <a:prstGeom prst="rect">
            <a:avLst/>
          </a:prstGeom>
          <a:solidFill>
            <a:schemeClr val="accent6">
              <a:lumMod val="75000"/>
            </a:schemeClr>
          </a:solidFill>
        </p:spPr>
        <p:txBody>
          <a:bodyPr wrap="square" numCol="3" rtlCol="0">
            <a:spAutoFit/>
          </a:bodyPr>
          <a:lstStyle/>
          <a:p>
            <a:pPr marL="171450" indent="-171450">
              <a:buAutoNum type="arabicPeriod"/>
            </a:pPr>
            <a:r>
              <a:rPr lang="en-US" sz="1200" b="1" i="1" dirty="0">
                <a:solidFill>
                  <a:schemeClr val="bg1"/>
                </a:solidFill>
                <a:latin typeface="Helvetica" panose="020B0604020202020204" pitchFamily="34" charset="0"/>
                <a:cs typeface="Helvetica" panose="020B0604020202020204" pitchFamily="34" charset="0"/>
              </a:rPr>
              <a:t>Welcome!</a:t>
            </a:r>
          </a:p>
          <a:p>
            <a:pPr marL="171450" indent="-171450">
              <a:buAutoNum type="arabicPeriod"/>
            </a:pPr>
            <a:r>
              <a:rPr lang="en-US" sz="1200" b="1" i="1" dirty="0">
                <a:solidFill>
                  <a:schemeClr val="bg1"/>
                </a:solidFill>
                <a:latin typeface="Helvetica" panose="020B0604020202020204" pitchFamily="34" charset="0"/>
                <a:cs typeface="Helvetica" panose="020B0604020202020204" pitchFamily="34" charset="0"/>
              </a:rPr>
              <a:t>Serra </a:t>
            </a:r>
            <a:r>
              <a:rPr lang="en-US" sz="1200" b="1" i="1" dirty="0" err="1">
                <a:solidFill>
                  <a:schemeClr val="bg1"/>
                </a:solidFill>
                <a:latin typeface="Helvetica" panose="020B0604020202020204" pitchFamily="34" charset="0"/>
                <a:cs typeface="Helvetica" panose="020B0604020202020204" pitchFamily="34" charset="0"/>
              </a:rPr>
              <a:t>Calda</a:t>
            </a:r>
            <a:r>
              <a:rPr lang="en-US" sz="1200" b="1" i="1" dirty="0">
                <a:solidFill>
                  <a:schemeClr val="bg1"/>
                </a:solidFill>
                <a:latin typeface="Helvetica" panose="020B0604020202020204" pitchFamily="34" charset="0"/>
                <a:cs typeface="Helvetica" panose="020B0604020202020204" pitchFamily="34" charset="0"/>
              </a:rPr>
              <a:t> Greenhouse</a:t>
            </a:r>
          </a:p>
          <a:p>
            <a:pPr marL="171450" indent="-171450">
              <a:buAutoNum type="arabicPeriod"/>
            </a:pPr>
            <a:r>
              <a:rPr lang="en-US" sz="1200" b="1" i="1" dirty="0">
                <a:solidFill>
                  <a:schemeClr val="bg1"/>
                </a:solidFill>
                <a:latin typeface="Helvetica" panose="020B0604020202020204" pitchFamily="34" charset="0"/>
                <a:cs typeface="Helvetica" panose="020B0604020202020204" pitchFamily="34" charset="0"/>
              </a:rPr>
              <a:t>Look at the TREES</a:t>
            </a:r>
          </a:p>
          <a:p>
            <a:pPr marL="171450" indent="-171450">
              <a:buAutoNum type="arabicPeriod"/>
            </a:pPr>
            <a:r>
              <a:rPr lang="en-US" sz="1200" b="1" i="1" dirty="0">
                <a:solidFill>
                  <a:schemeClr val="bg1"/>
                </a:solidFill>
                <a:latin typeface="Helvetica" panose="020B0604020202020204" pitchFamily="34" charset="0"/>
                <a:cs typeface="Helvetica" panose="020B0604020202020204" pitchFamily="34" charset="0"/>
              </a:rPr>
              <a:t>Look &amp; Listen! MAMMALS</a:t>
            </a:r>
          </a:p>
          <a:p>
            <a:pPr marL="171450" indent="-171450">
              <a:buAutoNum type="arabicPeriod"/>
            </a:pPr>
            <a:r>
              <a:rPr lang="en-US" sz="1200" b="1" i="1" dirty="0">
                <a:solidFill>
                  <a:schemeClr val="bg1"/>
                </a:solidFill>
                <a:latin typeface="Helvetica" panose="020B0604020202020204" pitchFamily="34" charset="0"/>
                <a:cs typeface="Helvetica" panose="020B0604020202020204" pitchFamily="34" charset="0"/>
              </a:rPr>
              <a:t>Mycology Garden</a:t>
            </a:r>
          </a:p>
          <a:p>
            <a:pPr marL="171450" indent="-171450">
              <a:buAutoNum type="arabicPeriod"/>
            </a:pPr>
            <a:endParaRPr lang="en-US" sz="1200" b="1" i="1" dirty="0">
              <a:solidFill>
                <a:schemeClr val="bg1"/>
              </a:solidFill>
              <a:latin typeface="Helvetica" panose="020B0604020202020204" pitchFamily="34" charset="0"/>
              <a:cs typeface="Helvetica" panose="020B0604020202020204" pitchFamily="34" charset="0"/>
            </a:endParaRPr>
          </a:p>
          <a:p>
            <a:pPr marL="171450" indent="-171450">
              <a:buAutoNum type="arabicPeriod"/>
            </a:pPr>
            <a:endParaRPr lang="en-US" sz="1200" b="1" i="1" dirty="0">
              <a:solidFill>
                <a:schemeClr val="bg1"/>
              </a:solidFill>
              <a:latin typeface="Helvetica" panose="020B0604020202020204" pitchFamily="34" charset="0"/>
              <a:cs typeface="Helvetica" panose="020B0604020202020204" pitchFamily="34" charset="0"/>
            </a:endParaRPr>
          </a:p>
          <a:p>
            <a:pPr marL="171450" indent="-171450">
              <a:buAutoNum type="arabicPeriod"/>
            </a:pPr>
            <a:r>
              <a:rPr lang="en-US" sz="1200" b="1" i="1" dirty="0">
                <a:solidFill>
                  <a:schemeClr val="bg1"/>
                </a:solidFill>
                <a:latin typeface="Helvetica" panose="020B0604020202020204" pitchFamily="34" charset="0"/>
                <a:cs typeface="Helvetica" panose="020B0604020202020204" pitchFamily="34" charset="0"/>
              </a:rPr>
              <a:t>Look &amp; Listen! REPTILES</a:t>
            </a:r>
          </a:p>
          <a:p>
            <a:pPr marL="171450" indent="-171450">
              <a:buAutoNum type="arabicPeriod"/>
            </a:pPr>
            <a:r>
              <a:rPr lang="en-US" sz="1200" b="1" i="1" dirty="0">
                <a:solidFill>
                  <a:schemeClr val="bg1"/>
                </a:solidFill>
                <a:latin typeface="Helvetica" panose="020B0604020202020204" pitchFamily="34" charset="0"/>
                <a:cs typeface="Helvetica" panose="020B0604020202020204" pitchFamily="34" charset="0"/>
              </a:rPr>
              <a:t>Compost &amp; Brush Piles</a:t>
            </a:r>
          </a:p>
          <a:p>
            <a:pPr marL="171450" indent="-171450">
              <a:buAutoNum type="arabicPeriod"/>
            </a:pPr>
            <a:r>
              <a:rPr lang="en-US" sz="1200" b="1" i="1" dirty="0">
                <a:solidFill>
                  <a:schemeClr val="bg1"/>
                </a:solidFill>
                <a:latin typeface="Helvetica" panose="020B0604020202020204" pitchFamily="34" charset="0"/>
                <a:cs typeface="Helvetica" panose="020B0604020202020204" pitchFamily="34" charset="0"/>
              </a:rPr>
              <a:t>Look &amp; Listen! AMPHIBIANS</a:t>
            </a:r>
          </a:p>
          <a:p>
            <a:pPr marL="171450" indent="-171450">
              <a:buAutoNum type="arabicPeriod"/>
            </a:pPr>
            <a:r>
              <a:rPr lang="en-US" sz="1200" b="1" i="1" dirty="0">
                <a:solidFill>
                  <a:schemeClr val="bg1"/>
                </a:solidFill>
                <a:latin typeface="Helvetica" panose="020B0604020202020204" pitchFamily="34" charset="0"/>
                <a:cs typeface="Helvetica" panose="020B0604020202020204" pitchFamily="34" charset="0"/>
              </a:rPr>
              <a:t>Wonderful Wetlands</a:t>
            </a:r>
          </a:p>
          <a:p>
            <a:pPr marL="171450" indent="-171450">
              <a:buAutoNum type="arabicPeriod"/>
            </a:pPr>
            <a:r>
              <a:rPr lang="en-US" sz="1200" b="1" i="1" dirty="0">
                <a:solidFill>
                  <a:schemeClr val="bg1"/>
                </a:solidFill>
                <a:latin typeface="Helvetica" panose="020B0604020202020204" pitchFamily="34" charset="0"/>
                <a:cs typeface="Helvetica" panose="020B0604020202020204" pitchFamily="34" charset="0"/>
              </a:rPr>
              <a:t> Look &amp; Listen! BIRDS</a:t>
            </a:r>
          </a:p>
          <a:p>
            <a:pPr marL="171450" indent="-171450">
              <a:buAutoNum type="arabicPeriod"/>
            </a:pPr>
            <a:endParaRPr lang="en-US" sz="1200" b="1" i="1" dirty="0">
              <a:solidFill>
                <a:schemeClr val="bg1"/>
              </a:solidFill>
              <a:latin typeface="Helvetica" panose="020B0604020202020204" pitchFamily="34" charset="0"/>
              <a:cs typeface="Helvetica" panose="020B0604020202020204" pitchFamily="34" charset="0"/>
            </a:endParaRPr>
          </a:p>
          <a:p>
            <a:pPr marL="171450" indent="-171450">
              <a:buAutoNum type="arabicPeriod"/>
            </a:pPr>
            <a:endParaRPr lang="en-US" sz="1200" b="1" i="1" dirty="0">
              <a:solidFill>
                <a:schemeClr val="bg1"/>
              </a:solidFill>
              <a:latin typeface="Helvetica" panose="020B0604020202020204" pitchFamily="34" charset="0"/>
              <a:cs typeface="Helvetica" panose="020B0604020202020204" pitchFamily="34" charset="0"/>
            </a:endParaRPr>
          </a:p>
          <a:p>
            <a:pPr marL="171450" indent="-171450">
              <a:buAutoNum type="arabicPeriod"/>
            </a:pPr>
            <a:r>
              <a:rPr lang="en-US" sz="1200" b="1" i="1" dirty="0">
                <a:solidFill>
                  <a:schemeClr val="bg1"/>
                </a:solidFill>
                <a:latin typeface="Helvetica" panose="020B0604020202020204" pitchFamily="34" charset="0"/>
                <a:cs typeface="Helvetica" panose="020B0604020202020204" pitchFamily="34" charset="0"/>
              </a:rPr>
              <a:t> Changing Land</a:t>
            </a:r>
          </a:p>
          <a:p>
            <a:pPr marL="171450" indent="-171450">
              <a:buAutoNum type="arabicPeriod"/>
            </a:pPr>
            <a:r>
              <a:rPr lang="en-US" sz="1200" b="1" i="1" dirty="0">
                <a:solidFill>
                  <a:schemeClr val="bg1"/>
                </a:solidFill>
                <a:latin typeface="Helvetica" panose="020B0604020202020204" pitchFamily="34" charset="0"/>
                <a:cs typeface="Helvetica" panose="020B0604020202020204" pitchFamily="34" charset="0"/>
              </a:rPr>
              <a:t> Beautiful BATS</a:t>
            </a:r>
          </a:p>
          <a:p>
            <a:pPr marL="171450" indent="-171450">
              <a:buAutoNum type="arabicPeriod"/>
            </a:pPr>
            <a:r>
              <a:rPr lang="en-US" sz="1200" b="1" i="1" dirty="0">
                <a:solidFill>
                  <a:schemeClr val="bg1"/>
                </a:solidFill>
                <a:latin typeface="Helvetica" panose="020B0604020202020204" pitchFamily="34" charset="0"/>
                <a:cs typeface="Helvetica" panose="020B0604020202020204" pitchFamily="34" charset="0"/>
              </a:rPr>
              <a:t> Importance of Pollination</a:t>
            </a:r>
          </a:p>
          <a:p>
            <a:pPr marL="171450" indent="-171450">
              <a:buAutoNum type="arabicPeriod"/>
            </a:pPr>
            <a:r>
              <a:rPr lang="en-US" sz="1200" b="1" i="1" dirty="0">
                <a:solidFill>
                  <a:schemeClr val="bg1"/>
                </a:solidFill>
                <a:latin typeface="Helvetica" panose="020B0604020202020204" pitchFamily="34" charset="0"/>
                <a:cs typeface="Helvetica" panose="020B0604020202020204" pitchFamily="34" charset="0"/>
              </a:rPr>
              <a:t> Look &amp; Listen! BUGS</a:t>
            </a:r>
          </a:p>
          <a:p>
            <a:pPr marL="171450" indent="-171450">
              <a:buAutoNum type="arabicPeriod"/>
            </a:pPr>
            <a:r>
              <a:rPr lang="en-US" sz="1200" b="1" i="1" dirty="0">
                <a:solidFill>
                  <a:schemeClr val="bg1"/>
                </a:solidFill>
                <a:latin typeface="Helvetica" panose="020B0604020202020204" pitchFamily="34" charset="0"/>
                <a:cs typeface="Helvetica" panose="020B0604020202020204" pitchFamily="34" charset="0"/>
              </a:rPr>
              <a:t> Decomposition</a:t>
            </a:r>
          </a:p>
        </p:txBody>
      </p:sp>
      <p:sp>
        <p:nvSpPr>
          <p:cNvPr id="12" name="TextBox 11">
            <a:extLst>
              <a:ext uri="{FF2B5EF4-FFF2-40B4-BE49-F238E27FC236}">
                <a16:creationId xmlns:a16="http://schemas.microsoft.com/office/drawing/2014/main" id="{5741FDD5-8A6B-4616-9E57-78123D77941D}"/>
              </a:ext>
            </a:extLst>
          </p:cNvPr>
          <p:cNvSpPr txBox="1"/>
          <p:nvPr/>
        </p:nvSpPr>
        <p:spPr>
          <a:xfrm>
            <a:off x="8521559" y="967955"/>
            <a:ext cx="1500063" cy="2677656"/>
          </a:xfrm>
          <a:prstGeom prst="rect">
            <a:avLst/>
          </a:prstGeom>
          <a:solidFill>
            <a:schemeClr val="accent6">
              <a:lumMod val="75000"/>
            </a:schemeClr>
          </a:solidFill>
        </p:spPr>
        <p:txBody>
          <a:bodyPr wrap="square" rtlCol="0">
            <a:spAutoFit/>
          </a:bodyPr>
          <a:lstStyle/>
          <a:p>
            <a:pPr algn="ctr"/>
            <a:r>
              <a:rPr lang="en-US" sz="1200" b="1" i="1" dirty="0">
                <a:solidFill>
                  <a:schemeClr val="bg1"/>
                </a:solidFill>
                <a:latin typeface="Helvetica" panose="020B0604020202020204" pitchFamily="34" charset="0"/>
                <a:cs typeface="Helvetica" panose="020B0604020202020204" pitchFamily="34" charset="0"/>
              </a:rPr>
              <a:t>Radmoor students have three motion-activated trail cameras that capture the wildlife that share our campus. Scan the QR Code for pictures, videos, and more information on the Pathway to Discovery!</a:t>
            </a:r>
          </a:p>
        </p:txBody>
      </p:sp>
      <p:sp>
        <p:nvSpPr>
          <p:cNvPr id="6" name="Up Arrow 5"/>
          <p:cNvSpPr/>
          <p:nvPr/>
        </p:nvSpPr>
        <p:spPr>
          <a:xfrm rot="16200000">
            <a:off x="2441738" y="1063811"/>
            <a:ext cx="459680" cy="1106904"/>
          </a:xfrm>
          <a:prstGeom prst="up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D0DAC4A-F859-44CA-8638-F29BD35C4E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4499" y="3682466"/>
            <a:ext cx="1394180" cy="1394180"/>
          </a:xfrm>
          <a:prstGeom prst="rect">
            <a:avLst/>
          </a:prstGeom>
        </p:spPr>
      </p:pic>
      <p:sp>
        <p:nvSpPr>
          <p:cNvPr id="7" name="TextBox 6">
            <a:extLst>
              <a:ext uri="{FF2B5EF4-FFF2-40B4-BE49-F238E27FC236}">
                <a16:creationId xmlns:a16="http://schemas.microsoft.com/office/drawing/2014/main" id="{F2978B5E-E720-1D87-E3B5-D560DB14542D}"/>
              </a:ext>
            </a:extLst>
          </p:cNvPr>
          <p:cNvSpPr txBox="1"/>
          <p:nvPr/>
        </p:nvSpPr>
        <p:spPr>
          <a:xfrm>
            <a:off x="2119383" y="967956"/>
            <a:ext cx="2069371" cy="276999"/>
          </a:xfrm>
          <a:prstGeom prst="rect">
            <a:avLst/>
          </a:prstGeom>
          <a:solidFill>
            <a:schemeClr val="accent6">
              <a:lumMod val="75000"/>
            </a:schemeClr>
          </a:solidFill>
          <a:ln>
            <a:solidFill>
              <a:schemeClr val="accent6">
                <a:lumMod val="75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200" b="1" i="1" dirty="0">
                <a:solidFill>
                  <a:schemeClr val="bg1"/>
                </a:solidFill>
                <a:latin typeface="Helvetica" panose="020B0604020202020204" pitchFamily="34" charset="0"/>
                <a:cs typeface="Helvetica" panose="020B0604020202020204" pitchFamily="34" charset="0"/>
              </a:rPr>
              <a:t>Follow The Pathway!</a:t>
            </a:r>
          </a:p>
        </p:txBody>
      </p:sp>
      <p:sp>
        <p:nvSpPr>
          <p:cNvPr id="3" name="TextBox 2">
            <a:extLst>
              <a:ext uri="{FF2B5EF4-FFF2-40B4-BE49-F238E27FC236}">
                <a16:creationId xmlns:a16="http://schemas.microsoft.com/office/drawing/2014/main" id="{40306F19-04D8-D022-329D-01A80902800E}"/>
              </a:ext>
            </a:extLst>
          </p:cNvPr>
          <p:cNvSpPr txBox="1"/>
          <p:nvPr/>
        </p:nvSpPr>
        <p:spPr>
          <a:xfrm>
            <a:off x="3440971" y="1324875"/>
            <a:ext cx="746527" cy="584775"/>
          </a:xfrm>
          <a:prstGeom prst="rect">
            <a:avLst/>
          </a:prstGeom>
          <a:solidFill>
            <a:schemeClr val="accent6">
              <a:lumMod val="75000"/>
            </a:schemeClr>
          </a:solidFill>
        </p:spPr>
        <p:txBody>
          <a:bodyPr wrap="square" rtlCol="0">
            <a:spAutoFit/>
          </a:bodyPr>
          <a:lstStyle/>
          <a:p>
            <a:pPr algn="ctr" defTabSz="342900">
              <a:defRPr/>
            </a:pPr>
            <a:r>
              <a:rPr lang="en-US" sz="3200" i="1" dirty="0">
                <a:solidFill>
                  <a:srgbClr val="FFFFFF"/>
                </a:solidFill>
                <a:latin typeface="Helvetica" panose="020B0604020202020204" pitchFamily="34" charset="0"/>
                <a:cs typeface="Helvetica" panose="020B0604020202020204" pitchFamily="34" charset="0"/>
              </a:rPr>
              <a:t>#1</a:t>
            </a:r>
          </a:p>
        </p:txBody>
      </p:sp>
      <p:pic>
        <p:nvPicPr>
          <p:cNvPr id="8" name="Picture 7">
            <a:extLst>
              <a:ext uri="{FF2B5EF4-FFF2-40B4-BE49-F238E27FC236}">
                <a16:creationId xmlns:a16="http://schemas.microsoft.com/office/drawing/2014/main" id="{0713B717-2405-9199-2880-B4A5C15999EB}"/>
              </a:ext>
            </a:extLst>
          </p:cNvPr>
          <p:cNvPicPr>
            <a:picLocks noChangeAspect="1"/>
          </p:cNvPicPr>
          <p:nvPr/>
        </p:nvPicPr>
        <p:blipFill>
          <a:blip r:embed="rId4"/>
          <a:stretch>
            <a:fillRect/>
          </a:stretch>
        </p:blipFill>
        <p:spPr>
          <a:xfrm>
            <a:off x="4315961" y="974823"/>
            <a:ext cx="4027795" cy="4068438"/>
          </a:xfrm>
          <a:prstGeom prst="rect">
            <a:avLst/>
          </a:prstGeom>
        </p:spPr>
      </p:pic>
    </p:spTree>
    <p:extLst>
      <p:ext uri="{BB962C8B-B14F-4D97-AF65-F5344CB8AC3E}">
        <p14:creationId xmlns:p14="http://schemas.microsoft.com/office/powerpoint/2010/main" val="2231736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8D6779-CF0A-511F-C10A-533EE2F5346B}"/>
              </a:ext>
            </a:extLst>
          </p:cNvPr>
          <p:cNvPicPr>
            <a:picLocks noChangeAspect="1"/>
          </p:cNvPicPr>
          <p:nvPr/>
        </p:nvPicPr>
        <p:blipFill>
          <a:blip r:embed="rId2"/>
          <a:stretch>
            <a:fillRect/>
          </a:stretch>
        </p:blipFill>
        <p:spPr>
          <a:xfrm>
            <a:off x="3120390" y="457200"/>
            <a:ext cx="5951220" cy="5943600"/>
          </a:xfrm>
          <a:prstGeom prst="rect">
            <a:avLst/>
          </a:prstGeom>
        </p:spPr>
      </p:pic>
    </p:spTree>
    <p:extLst>
      <p:ext uri="{BB962C8B-B14F-4D97-AF65-F5344CB8AC3E}">
        <p14:creationId xmlns:p14="http://schemas.microsoft.com/office/powerpoint/2010/main" val="3860440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pattFill prst="pct25">
          <a:fgClr>
            <a:schemeClr val="accent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DD3567-F29F-FFD4-8955-5D445550F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4015" y="265546"/>
            <a:ext cx="4702752" cy="6270336"/>
          </a:xfrm>
          <a:prstGeom prst="rect">
            <a:avLst/>
          </a:prstGeom>
        </p:spPr>
      </p:pic>
      <p:sp>
        <p:nvSpPr>
          <p:cNvPr id="4" name="TextBox 3">
            <a:extLst>
              <a:ext uri="{FF2B5EF4-FFF2-40B4-BE49-F238E27FC236}">
                <a16:creationId xmlns:a16="http://schemas.microsoft.com/office/drawing/2014/main" id="{C1BDAFBA-9D36-DA12-D571-C49CAED88E79}"/>
              </a:ext>
            </a:extLst>
          </p:cNvPr>
          <p:cNvSpPr txBox="1"/>
          <p:nvPr/>
        </p:nvSpPr>
        <p:spPr>
          <a:xfrm>
            <a:off x="1575233" y="2431218"/>
            <a:ext cx="3321969" cy="1938992"/>
          </a:xfrm>
          <a:prstGeom prst="rect">
            <a:avLst/>
          </a:prstGeom>
          <a:noFill/>
        </p:spPr>
        <p:txBody>
          <a:bodyPr wrap="square" rtlCol="0">
            <a:spAutoFit/>
          </a:bodyPr>
          <a:lstStyle/>
          <a:p>
            <a:pPr algn="ctr"/>
            <a:r>
              <a:rPr lang="en-US" sz="4000" dirty="0"/>
              <a:t>Updated pathway</a:t>
            </a:r>
          </a:p>
          <a:p>
            <a:pPr algn="ctr"/>
            <a:r>
              <a:rPr lang="en-US" sz="4000" dirty="0"/>
              <a:t>welcome sign!</a:t>
            </a:r>
          </a:p>
        </p:txBody>
      </p:sp>
    </p:spTree>
    <p:extLst>
      <p:ext uri="{BB962C8B-B14F-4D97-AF65-F5344CB8AC3E}">
        <p14:creationId xmlns:p14="http://schemas.microsoft.com/office/powerpoint/2010/main" val="1985344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E3F84-B893-2A45-D049-55F63166E4F7}"/>
              </a:ext>
            </a:extLst>
          </p:cNvPr>
          <p:cNvSpPr>
            <a:spLocks noGrp="1"/>
          </p:cNvSpPr>
          <p:nvPr>
            <p:ph type="title"/>
          </p:nvPr>
        </p:nvSpPr>
        <p:spPr/>
        <p:txBody>
          <a:bodyPr>
            <a:normAutofit/>
          </a:bodyPr>
          <a:lstStyle/>
          <a:p>
            <a:r>
              <a:rPr lang="en-US" sz="6000" u="sng" dirty="0"/>
              <a:t>Project In Four Parts:</a:t>
            </a:r>
          </a:p>
        </p:txBody>
      </p:sp>
      <p:sp>
        <p:nvSpPr>
          <p:cNvPr id="3" name="Content Placeholder 2">
            <a:extLst>
              <a:ext uri="{FF2B5EF4-FFF2-40B4-BE49-F238E27FC236}">
                <a16:creationId xmlns:a16="http://schemas.microsoft.com/office/drawing/2014/main" id="{7CE40055-C47E-F309-AD3F-167D0E85B4A2}"/>
              </a:ext>
            </a:extLst>
          </p:cNvPr>
          <p:cNvSpPr>
            <a:spLocks noGrp="1"/>
          </p:cNvSpPr>
          <p:nvPr>
            <p:ph idx="1"/>
          </p:nvPr>
        </p:nvSpPr>
        <p:spPr/>
        <p:txBody>
          <a:bodyPr/>
          <a:lstStyle/>
          <a:p>
            <a:pPr marL="0" indent="0">
              <a:buNone/>
            </a:pPr>
            <a:r>
              <a:rPr lang="en-US" sz="4400" dirty="0"/>
              <a:t>1. Additional Pathway to Discovery Signs</a:t>
            </a:r>
          </a:p>
          <a:p>
            <a:pPr marL="0" indent="0">
              <a:buNone/>
            </a:pPr>
            <a:r>
              <a:rPr lang="en-US" sz="4400" dirty="0"/>
              <a:t>2. Funds for Native Plants</a:t>
            </a:r>
          </a:p>
          <a:p>
            <a:pPr marL="0" indent="0">
              <a:buNone/>
            </a:pPr>
            <a:r>
              <a:rPr lang="en-US" sz="4400" dirty="0"/>
              <a:t>3. Student-made Plant ID Signs</a:t>
            </a:r>
          </a:p>
          <a:p>
            <a:pPr marL="0" indent="0">
              <a:buNone/>
            </a:pPr>
            <a:r>
              <a:rPr lang="en-US" sz="4400" dirty="0"/>
              <a:t>4. Mycology Garden </a:t>
            </a:r>
          </a:p>
        </p:txBody>
      </p:sp>
    </p:spTree>
    <p:extLst>
      <p:ext uri="{BB962C8B-B14F-4D97-AF65-F5344CB8AC3E}">
        <p14:creationId xmlns:p14="http://schemas.microsoft.com/office/powerpoint/2010/main" val="19191412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a:extLst>
            <a:ext uri="{FF2B5EF4-FFF2-40B4-BE49-F238E27FC236}">
              <a16:creationId xmlns:a16="http://schemas.microsoft.com/office/drawing/2014/main" id="{4DB085C7-CC84-A1DD-F69D-832FF17D15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9C0EDD-287B-38A1-B531-A0B6B87334CF}"/>
              </a:ext>
            </a:extLst>
          </p:cNvPr>
          <p:cNvSpPr>
            <a:spLocks noGrp="1"/>
          </p:cNvSpPr>
          <p:nvPr>
            <p:ph type="title"/>
          </p:nvPr>
        </p:nvSpPr>
        <p:spPr/>
        <p:txBody>
          <a:bodyPr/>
          <a:lstStyle/>
          <a:p>
            <a:pPr algn="ctr"/>
            <a:r>
              <a:rPr lang="en-US" b="1" dirty="0"/>
              <a:t>PART 2</a:t>
            </a:r>
          </a:p>
        </p:txBody>
      </p:sp>
      <p:sp>
        <p:nvSpPr>
          <p:cNvPr id="3" name="Content Placeholder 2">
            <a:extLst>
              <a:ext uri="{FF2B5EF4-FFF2-40B4-BE49-F238E27FC236}">
                <a16:creationId xmlns:a16="http://schemas.microsoft.com/office/drawing/2014/main" id="{0A7F3526-8494-24C5-1F0A-A17A63932A49}"/>
              </a:ext>
            </a:extLst>
          </p:cNvPr>
          <p:cNvSpPr>
            <a:spLocks noGrp="1"/>
          </p:cNvSpPr>
          <p:nvPr>
            <p:ph idx="1"/>
          </p:nvPr>
        </p:nvSpPr>
        <p:spPr/>
        <p:txBody>
          <a:bodyPr>
            <a:normAutofit/>
          </a:bodyPr>
          <a:lstStyle/>
          <a:p>
            <a:pPr marL="0" indent="0" algn="ctr">
              <a:buNone/>
            </a:pPr>
            <a:r>
              <a:rPr lang="en-US" sz="4400" dirty="0"/>
              <a:t>Funds for Native Plants</a:t>
            </a:r>
          </a:p>
        </p:txBody>
      </p:sp>
    </p:spTree>
    <p:extLst>
      <p:ext uri="{BB962C8B-B14F-4D97-AF65-F5344CB8AC3E}">
        <p14:creationId xmlns:p14="http://schemas.microsoft.com/office/powerpoint/2010/main" val="60320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66C98F-5D7C-5975-0C8A-460760011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99" y="349249"/>
            <a:ext cx="4619625" cy="6159499"/>
          </a:xfrm>
          <a:prstGeom prst="rect">
            <a:avLst/>
          </a:prstGeom>
        </p:spPr>
      </p:pic>
      <p:sp>
        <p:nvSpPr>
          <p:cNvPr id="5" name="TextBox 4">
            <a:extLst>
              <a:ext uri="{FF2B5EF4-FFF2-40B4-BE49-F238E27FC236}">
                <a16:creationId xmlns:a16="http://schemas.microsoft.com/office/drawing/2014/main" id="{9138099C-9A91-A54B-5387-C2E2CB58336D}"/>
              </a:ext>
            </a:extLst>
          </p:cNvPr>
          <p:cNvSpPr txBox="1"/>
          <p:nvPr/>
        </p:nvSpPr>
        <p:spPr>
          <a:xfrm>
            <a:off x="5631089" y="1217353"/>
            <a:ext cx="6473952" cy="1938992"/>
          </a:xfrm>
          <a:prstGeom prst="rect">
            <a:avLst/>
          </a:prstGeom>
          <a:noFill/>
        </p:spPr>
        <p:txBody>
          <a:bodyPr wrap="none" rtlCol="0">
            <a:spAutoFit/>
          </a:bodyPr>
          <a:lstStyle/>
          <a:p>
            <a:r>
              <a:rPr lang="en-US" sz="4000" dirty="0"/>
              <a:t>- Replace invasives like </a:t>
            </a:r>
          </a:p>
          <a:p>
            <a:r>
              <a:rPr lang="en-US" sz="4000" dirty="0"/>
              <a:t>Buckthorn, Bush Honeysuckle,</a:t>
            </a:r>
          </a:p>
          <a:p>
            <a:r>
              <a:rPr lang="en-US" sz="4000" dirty="0"/>
              <a:t>Tree of Heaven, and Jet bead</a:t>
            </a:r>
          </a:p>
        </p:txBody>
      </p:sp>
      <p:sp>
        <p:nvSpPr>
          <p:cNvPr id="6" name="TextBox 5">
            <a:extLst>
              <a:ext uri="{FF2B5EF4-FFF2-40B4-BE49-F238E27FC236}">
                <a16:creationId xmlns:a16="http://schemas.microsoft.com/office/drawing/2014/main" id="{997B24B2-FCAE-A2A6-2B54-39947F936723}"/>
              </a:ext>
            </a:extLst>
          </p:cNvPr>
          <p:cNvSpPr txBox="1"/>
          <p:nvPr/>
        </p:nvSpPr>
        <p:spPr>
          <a:xfrm>
            <a:off x="5631089" y="3428998"/>
            <a:ext cx="5567999" cy="1323439"/>
          </a:xfrm>
          <a:prstGeom prst="rect">
            <a:avLst/>
          </a:prstGeom>
          <a:noFill/>
        </p:spPr>
        <p:txBody>
          <a:bodyPr wrap="none" rtlCol="0">
            <a:spAutoFit/>
          </a:bodyPr>
          <a:lstStyle/>
          <a:p>
            <a:r>
              <a:rPr lang="en-US" sz="4000" dirty="0"/>
              <a:t>- Replant areas damaged </a:t>
            </a:r>
          </a:p>
          <a:p>
            <a:r>
              <a:rPr lang="en-US" sz="4000" dirty="0"/>
              <a:t>by storms or dead trees</a:t>
            </a:r>
          </a:p>
        </p:txBody>
      </p:sp>
    </p:spTree>
    <p:extLst>
      <p:ext uri="{BB962C8B-B14F-4D97-AF65-F5344CB8AC3E}">
        <p14:creationId xmlns:p14="http://schemas.microsoft.com/office/powerpoint/2010/main" val="2813604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A77BF7-BF1E-157D-6784-B58008A26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06401" y="2048956"/>
            <a:ext cx="4920096" cy="3690072"/>
          </a:xfrm>
          <a:prstGeom prst="rect">
            <a:avLst/>
          </a:prstGeom>
        </p:spPr>
      </p:pic>
      <p:pic>
        <p:nvPicPr>
          <p:cNvPr id="7" name="Picture 6">
            <a:extLst>
              <a:ext uri="{FF2B5EF4-FFF2-40B4-BE49-F238E27FC236}">
                <a16:creationId xmlns:a16="http://schemas.microsoft.com/office/drawing/2014/main" id="{1BDDA4F1-8CD3-A843-2211-73D3E6B2DD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265502" y="2048955"/>
            <a:ext cx="4920097" cy="3690073"/>
          </a:xfrm>
          <a:prstGeom prst="rect">
            <a:avLst/>
          </a:prstGeom>
        </p:spPr>
      </p:pic>
      <p:sp>
        <p:nvSpPr>
          <p:cNvPr id="8" name="TextBox 7">
            <a:extLst>
              <a:ext uri="{FF2B5EF4-FFF2-40B4-BE49-F238E27FC236}">
                <a16:creationId xmlns:a16="http://schemas.microsoft.com/office/drawing/2014/main" id="{FAC26398-A776-53EF-399D-9224A3946D4A}"/>
              </a:ext>
            </a:extLst>
          </p:cNvPr>
          <p:cNvSpPr txBox="1"/>
          <p:nvPr/>
        </p:nvSpPr>
        <p:spPr>
          <a:xfrm>
            <a:off x="701863" y="503959"/>
            <a:ext cx="10788274" cy="707886"/>
          </a:xfrm>
          <a:prstGeom prst="rect">
            <a:avLst/>
          </a:prstGeom>
          <a:noFill/>
        </p:spPr>
        <p:txBody>
          <a:bodyPr wrap="none" rtlCol="0">
            <a:spAutoFit/>
          </a:bodyPr>
          <a:lstStyle/>
          <a:p>
            <a:r>
              <a:rPr lang="en-US" sz="4000" dirty="0"/>
              <a:t>Planting </a:t>
            </a:r>
            <a:r>
              <a:rPr lang="en-US" sz="4000" dirty="0" err="1"/>
              <a:t>Musclewood</a:t>
            </a:r>
            <a:r>
              <a:rPr lang="en-US" sz="4000" dirty="0"/>
              <a:t> (American Hornbeam) Trees!</a:t>
            </a:r>
          </a:p>
        </p:txBody>
      </p:sp>
    </p:spTree>
    <p:extLst>
      <p:ext uri="{BB962C8B-B14F-4D97-AF65-F5344CB8AC3E}">
        <p14:creationId xmlns:p14="http://schemas.microsoft.com/office/powerpoint/2010/main" val="1260892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74ECFC-B76A-962D-952A-07AF56865F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5582" y="862440"/>
            <a:ext cx="1860836" cy="2481115"/>
          </a:xfrm>
          <a:prstGeom prst="rect">
            <a:avLst/>
          </a:prstGeom>
        </p:spPr>
      </p:pic>
      <p:pic>
        <p:nvPicPr>
          <p:cNvPr id="7" name="Picture 6">
            <a:extLst>
              <a:ext uri="{FF2B5EF4-FFF2-40B4-BE49-F238E27FC236}">
                <a16:creationId xmlns:a16="http://schemas.microsoft.com/office/drawing/2014/main" id="{BD8670C3-7349-2E63-1C83-E98170866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8211" y="4010890"/>
            <a:ext cx="1860837" cy="2481116"/>
          </a:xfrm>
          <a:prstGeom prst="rect">
            <a:avLst/>
          </a:prstGeom>
        </p:spPr>
      </p:pic>
      <p:pic>
        <p:nvPicPr>
          <p:cNvPr id="9" name="Picture 8">
            <a:extLst>
              <a:ext uri="{FF2B5EF4-FFF2-40B4-BE49-F238E27FC236}">
                <a16:creationId xmlns:a16="http://schemas.microsoft.com/office/drawing/2014/main" id="{F9BDDEF7-1056-B3F1-624E-197378D576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8212" y="862444"/>
            <a:ext cx="1860836" cy="2481115"/>
          </a:xfrm>
          <a:prstGeom prst="rect">
            <a:avLst/>
          </a:prstGeom>
        </p:spPr>
      </p:pic>
      <p:pic>
        <p:nvPicPr>
          <p:cNvPr id="11" name="Picture 10">
            <a:extLst>
              <a:ext uri="{FF2B5EF4-FFF2-40B4-BE49-F238E27FC236}">
                <a16:creationId xmlns:a16="http://schemas.microsoft.com/office/drawing/2014/main" id="{9AE35D6B-8464-E1E8-2C05-A0164EB509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5582" y="4010889"/>
            <a:ext cx="1860836" cy="2481115"/>
          </a:xfrm>
          <a:prstGeom prst="rect">
            <a:avLst/>
          </a:prstGeom>
        </p:spPr>
      </p:pic>
      <p:pic>
        <p:nvPicPr>
          <p:cNvPr id="13" name="Picture 12">
            <a:extLst>
              <a:ext uri="{FF2B5EF4-FFF2-40B4-BE49-F238E27FC236}">
                <a16:creationId xmlns:a16="http://schemas.microsoft.com/office/drawing/2014/main" id="{3B700B26-40A5-CAFE-AD5C-09D9AB8958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492955" y="862445"/>
            <a:ext cx="1860833" cy="2481110"/>
          </a:xfrm>
          <a:prstGeom prst="rect">
            <a:avLst/>
          </a:prstGeom>
        </p:spPr>
      </p:pic>
      <p:sp>
        <p:nvSpPr>
          <p:cNvPr id="16" name="TextBox 15">
            <a:extLst>
              <a:ext uri="{FF2B5EF4-FFF2-40B4-BE49-F238E27FC236}">
                <a16:creationId xmlns:a16="http://schemas.microsoft.com/office/drawing/2014/main" id="{7CC77A6F-3D20-8ACB-1742-AEB96F2684E8}"/>
              </a:ext>
            </a:extLst>
          </p:cNvPr>
          <p:cNvSpPr txBox="1"/>
          <p:nvPr/>
        </p:nvSpPr>
        <p:spPr>
          <a:xfrm>
            <a:off x="2878282" y="493108"/>
            <a:ext cx="886653" cy="369332"/>
          </a:xfrm>
          <a:prstGeom prst="rect">
            <a:avLst/>
          </a:prstGeom>
          <a:noFill/>
        </p:spPr>
        <p:txBody>
          <a:bodyPr wrap="none" rtlCol="0">
            <a:spAutoFit/>
          </a:bodyPr>
          <a:lstStyle/>
          <a:p>
            <a:pPr algn="ctr"/>
            <a:r>
              <a:rPr lang="en-US" dirty="0"/>
              <a:t>Catalpa</a:t>
            </a:r>
          </a:p>
        </p:txBody>
      </p:sp>
      <p:sp>
        <p:nvSpPr>
          <p:cNvPr id="17" name="TextBox 16">
            <a:extLst>
              <a:ext uri="{FF2B5EF4-FFF2-40B4-BE49-F238E27FC236}">
                <a16:creationId xmlns:a16="http://schemas.microsoft.com/office/drawing/2014/main" id="{4C97D8AF-FE91-F572-1731-93A67D9DD105}"/>
              </a:ext>
            </a:extLst>
          </p:cNvPr>
          <p:cNvSpPr txBox="1"/>
          <p:nvPr/>
        </p:nvSpPr>
        <p:spPr>
          <a:xfrm>
            <a:off x="8302797" y="526646"/>
            <a:ext cx="931665" cy="369332"/>
          </a:xfrm>
          <a:prstGeom prst="rect">
            <a:avLst/>
          </a:prstGeom>
          <a:noFill/>
        </p:spPr>
        <p:txBody>
          <a:bodyPr wrap="none" rtlCol="0">
            <a:spAutoFit/>
          </a:bodyPr>
          <a:lstStyle/>
          <a:p>
            <a:pPr algn="ctr"/>
            <a:r>
              <a:rPr lang="en-US" dirty="0"/>
              <a:t>Bur Oak</a:t>
            </a:r>
          </a:p>
        </p:txBody>
      </p:sp>
      <p:sp>
        <p:nvSpPr>
          <p:cNvPr id="18" name="TextBox 17">
            <a:extLst>
              <a:ext uri="{FF2B5EF4-FFF2-40B4-BE49-F238E27FC236}">
                <a16:creationId xmlns:a16="http://schemas.microsoft.com/office/drawing/2014/main" id="{2AD6548C-067C-D718-3AAE-958401343FEA}"/>
              </a:ext>
            </a:extLst>
          </p:cNvPr>
          <p:cNvSpPr txBox="1"/>
          <p:nvPr/>
        </p:nvSpPr>
        <p:spPr>
          <a:xfrm>
            <a:off x="5244451" y="493108"/>
            <a:ext cx="1703095" cy="369332"/>
          </a:xfrm>
          <a:prstGeom prst="rect">
            <a:avLst/>
          </a:prstGeom>
          <a:noFill/>
        </p:spPr>
        <p:txBody>
          <a:bodyPr wrap="none" rtlCol="0">
            <a:spAutoFit/>
          </a:bodyPr>
          <a:lstStyle/>
          <a:p>
            <a:pPr algn="ctr"/>
            <a:r>
              <a:rPr lang="en-US" dirty="0"/>
              <a:t>Staghorn Sumac</a:t>
            </a:r>
          </a:p>
        </p:txBody>
      </p:sp>
      <p:sp>
        <p:nvSpPr>
          <p:cNvPr id="19" name="TextBox 18">
            <a:extLst>
              <a:ext uri="{FF2B5EF4-FFF2-40B4-BE49-F238E27FC236}">
                <a16:creationId xmlns:a16="http://schemas.microsoft.com/office/drawing/2014/main" id="{B4997088-78B8-0DDE-6827-473BE1DF775B}"/>
              </a:ext>
            </a:extLst>
          </p:cNvPr>
          <p:cNvSpPr txBox="1"/>
          <p:nvPr/>
        </p:nvSpPr>
        <p:spPr>
          <a:xfrm>
            <a:off x="8171766" y="3679357"/>
            <a:ext cx="1193725" cy="369332"/>
          </a:xfrm>
          <a:prstGeom prst="rect">
            <a:avLst/>
          </a:prstGeom>
          <a:noFill/>
        </p:spPr>
        <p:txBody>
          <a:bodyPr wrap="none" rtlCol="0">
            <a:spAutoFit/>
          </a:bodyPr>
          <a:lstStyle/>
          <a:p>
            <a:pPr algn="ctr"/>
            <a:r>
              <a:rPr lang="en-US" dirty="0"/>
              <a:t>Red Maple</a:t>
            </a:r>
          </a:p>
        </p:txBody>
      </p:sp>
      <p:sp>
        <p:nvSpPr>
          <p:cNvPr id="20" name="TextBox 19">
            <a:extLst>
              <a:ext uri="{FF2B5EF4-FFF2-40B4-BE49-F238E27FC236}">
                <a16:creationId xmlns:a16="http://schemas.microsoft.com/office/drawing/2014/main" id="{D2073848-5092-9C6F-F8C9-416E52355407}"/>
              </a:ext>
            </a:extLst>
          </p:cNvPr>
          <p:cNvSpPr txBox="1"/>
          <p:nvPr/>
        </p:nvSpPr>
        <p:spPr>
          <a:xfrm>
            <a:off x="5641805" y="3641557"/>
            <a:ext cx="908390" cy="369332"/>
          </a:xfrm>
          <a:prstGeom prst="rect">
            <a:avLst/>
          </a:prstGeom>
          <a:noFill/>
        </p:spPr>
        <p:txBody>
          <a:bodyPr wrap="none" rtlCol="0">
            <a:spAutoFit/>
          </a:bodyPr>
          <a:lstStyle/>
          <a:p>
            <a:pPr algn="ctr"/>
            <a:r>
              <a:rPr lang="en-US" dirty="0"/>
              <a:t>Redbud</a:t>
            </a:r>
          </a:p>
        </p:txBody>
      </p:sp>
      <p:sp>
        <p:nvSpPr>
          <p:cNvPr id="21" name="TextBox 20">
            <a:extLst>
              <a:ext uri="{FF2B5EF4-FFF2-40B4-BE49-F238E27FC236}">
                <a16:creationId xmlns:a16="http://schemas.microsoft.com/office/drawing/2014/main" id="{F8586665-3458-9982-5A14-98118E2FF773}"/>
              </a:ext>
            </a:extLst>
          </p:cNvPr>
          <p:cNvSpPr txBox="1"/>
          <p:nvPr/>
        </p:nvSpPr>
        <p:spPr>
          <a:xfrm>
            <a:off x="2774567" y="3635905"/>
            <a:ext cx="1094082" cy="369332"/>
          </a:xfrm>
          <a:prstGeom prst="rect">
            <a:avLst/>
          </a:prstGeom>
          <a:noFill/>
        </p:spPr>
        <p:txBody>
          <a:bodyPr wrap="none" rtlCol="0">
            <a:spAutoFit/>
          </a:bodyPr>
          <a:lstStyle/>
          <a:p>
            <a:pPr algn="ctr"/>
            <a:r>
              <a:rPr lang="en-US" dirty="0"/>
              <a:t>Sycamore</a:t>
            </a:r>
          </a:p>
        </p:txBody>
      </p:sp>
      <p:pic>
        <p:nvPicPr>
          <p:cNvPr id="23" name="Picture 22">
            <a:extLst>
              <a:ext uri="{FF2B5EF4-FFF2-40B4-BE49-F238E27FC236}">
                <a16:creationId xmlns:a16="http://schemas.microsoft.com/office/drawing/2014/main" id="{40BE75DD-0FD4-AE9F-CB5D-D9911DA44B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2182523" y="4315666"/>
            <a:ext cx="2483431" cy="1862573"/>
          </a:xfrm>
          <a:prstGeom prst="rect">
            <a:avLst/>
          </a:prstGeom>
        </p:spPr>
      </p:pic>
    </p:spTree>
    <p:extLst>
      <p:ext uri="{BB962C8B-B14F-4D97-AF65-F5344CB8AC3E}">
        <p14:creationId xmlns:p14="http://schemas.microsoft.com/office/powerpoint/2010/main" val="715112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a:extLst>
            <a:ext uri="{FF2B5EF4-FFF2-40B4-BE49-F238E27FC236}">
              <a16:creationId xmlns:a16="http://schemas.microsoft.com/office/drawing/2014/main" id="{A46094E6-262A-AE5C-AC3A-B3B3AB99D6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EBBC26-592E-0B24-22F9-263F719B35D6}"/>
              </a:ext>
            </a:extLst>
          </p:cNvPr>
          <p:cNvSpPr>
            <a:spLocks noGrp="1"/>
          </p:cNvSpPr>
          <p:nvPr>
            <p:ph type="title"/>
          </p:nvPr>
        </p:nvSpPr>
        <p:spPr/>
        <p:txBody>
          <a:bodyPr/>
          <a:lstStyle/>
          <a:p>
            <a:pPr algn="ctr"/>
            <a:r>
              <a:rPr lang="en-US" b="1" dirty="0"/>
              <a:t>PART 3</a:t>
            </a:r>
          </a:p>
        </p:txBody>
      </p:sp>
      <p:sp>
        <p:nvSpPr>
          <p:cNvPr id="3" name="Content Placeholder 2">
            <a:extLst>
              <a:ext uri="{FF2B5EF4-FFF2-40B4-BE49-F238E27FC236}">
                <a16:creationId xmlns:a16="http://schemas.microsoft.com/office/drawing/2014/main" id="{9695CAFF-29EB-0AF3-C4F8-86E42F75DD7D}"/>
              </a:ext>
            </a:extLst>
          </p:cNvPr>
          <p:cNvSpPr>
            <a:spLocks noGrp="1"/>
          </p:cNvSpPr>
          <p:nvPr>
            <p:ph idx="1"/>
          </p:nvPr>
        </p:nvSpPr>
        <p:spPr/>
        <p:txBody>
          <a:bodyPr>
            <a:normAutofit/>
          </a:bodyPr>
          <a:lstStyle/>
          <a:p>
            <a:pPr marL="0" indent="0" algn="ctr">
              <a:buNone/>
            </a:pPr>
            <a:r>
              <a:rPr lang="en-US" sz="4400" dirty="0"/>
              <a:t>Funds for Table Top CNC Machine</a:t>
            </a:r>
          </a:p>
          <a:p>
            <a:pPr marL="0" indent="0" algn="ctr">
              <a:buNone/>
            </a:pPr>
            <a:r>
              <a:rPr lang="en-US" sz="4400" dirty="0"/>
              <a:t>for Student Designed Plant Identification Signs for Native Trees &amp; Plants Along</a:t>
            </a:r>
          </a:p>
          <a:p>
            <a:pPr marL="0" indent="0" algn="ctr">
              <a:buNone/>
            </a:pPr>
            <a:r>
              <a:rPr lang="en-US" sz="4400" dirty="0"/>
              <a:t>The Pathway to Discovery </a:t>
            </a:r>
          </a:p>
        </p:txBody>
      </p:sp>
    </p:spTree>
    <p:extLst>
      <p:ext uri="{BB962C8B-B14F-4D97-AF65-F5344CB8AC3E}">
        <p14:creationId xmlns:p14="http://schemas.microsoft.com/office/powerpoint/2010/main" val="300588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83F75FC-B19D-C5A3-D112-3D7CB0F25A08}"/>
              </a:ext>
            </a:extLst>
          </p:cNvPr>
          <p:cNvSpPr txBox="1"/>
          <p:nvPr/>
        </p:nvSpPr>
        <p:spPr>
          <a:xfrm>
            <a:off x="850981" y="797510"/>
            <a:ext cx="4782143" cy="5262979"/>
          </a:xfrm>
          <a:prstGeom prst="rect">
            <a:avLst/>
          </a:prstGeom>
          <a:noFill/>
        </p:spPr>
        <p:txBody>
          <a:bodyPr wrap="none" rtlCol="0">
            <a:spAutoFit/>
          </a:bodyPr>
          <a:lstStyle/>
          <a:p>
            <a:r>
              <a:rPr lang="en-US" sz="2800" dirty="0"/>
              <a:t>STEP 1: Pick a mature, </a:t>
            </a:r>
          </a:p>
          <a:p>
            <a:r>
              <a:rPr lang="en-US" sz="2800" dirty="0"/>
              <a:t>native tree along the Pathway</a:t>
            </a:r>
          </a:p>
          <a:p>
            <a:r>
              <a:rPr lang="en-US" sz="2800" dirty="0"/>
              <a:t>to research</a:t>
            </a:r>
          </a:p>
          <a:p>
            <a:endParaRPr lang="en-US" sz="2800" dirty="0"/>
          </a:p>
          <a:p>
            <a:r>
              <a:rPr lang="en-US" sz="2800" dirty="0"/>
              <a:t>STEP 2: Learn the identifying </a:t>
            </a:r>
          </a:p>
          <a:p>
            <a:r>
              <a:rPr lang="en-US" sz="2800" dirty="0"/>
              <a:t>features of the tree including</a:t>
            </a:r>
          </a:p>
          <a:p>
            <a:r>
              <a:rPr lang="en-US" sz="2800" dirty="0"/>
              <a:t>common name, genus/species, </a:t>
            </a:r>
          </a:p>
          <a:p>
            <a:r>
              <a:rPr lang="en-US" sz="2800" dirty="0"/>
              <a:t>and family</a:t>
            </a:r>
          </a:p>
          <a:p>
            <a:endParaRPr lang="en-US" sz="2800" dirty="0"/>
          </a:p>
          <a:p>
            <a:r>
              <a:rPr lang="en-US" sz="2800" dirty="0"/>
              <a:t>STEP 3: Stain an ID board and</a:t>
            </a:r>
          </a:p>
          <a:p>
            <a:r>
              <a:rPr lang="en-US" sz="2800" dirty="0"/>
              <a:t>cover for CNC stenciling</a:t>
            </a:r>
          </a:p>
          <a:p>
            <a:endParaRPr lang="en-US" sz="2800" dirty="0"/>
          </a:p>
        </p:txBody>
      </p:sp>
      <p:sp>
        <p:nvSpPr>
          <p:cNvPr id="9" name="TextBox 8">
            <a:extLst>
              <a:ext uri="{FF2B5EF4-FFF2-40B4-BE49-F238E27FC236}">
                <a16:creationId xmlns:a16="http://schemas.microsoft.com/office/drawing/2014/main" id="{99AB8FFE-2156-A1BE-2A19-1E69A1B746B9}"/>
              </a:ext>
            </a:extLst>
          </p:cNvPr>
          <p:cNvSpPr txBox="1"/>
          <p:nvPr/>
        </p:nvSpPr>
        <p:spPr>
          <a:xfrm>
            <a:off x="6236095" y="797510"/>
            <a:ext cx="5104924" cy="5262979"/>
          </a:xfrm>
          <a:prstGeom prst="rect">
            <a:avLst/>
          </a:prstGeom>
          <a:noFill/>
        </p:spPr>
        <p:txBody>
          <a:bodyPr wrap="none" rtlCol="0">
            <a:spAutoFit/>
          </a:bodyPr>
          <a:lstStyle/>
          <a:p>
            <a:r>
              <a:rPr lang="en-US" sz="2800" dirty="0"/>
              <a:t>STEP 4: Enter the tree facts into</a:t>
            </a:r>
          </a:p>
          <a:p>
            <a:r>
              <a:rPr lang="en-US" sz="2800" dirty="0"/>
              <a:t>the CNC sign design template</a:t>
            </a:r>
          </a:p>
          <a:p>
            <a:endParaRPr lang="en-US" sz="2800" dirty="0"/>
          </a:p>
          <a:p>
            <a:endParaRPr lang="en-US" sz="2800" dirty="0"/>
          </a:p>
          <a:p>
            <a:r>
              <a:rPr lang="en-US" sz="2800" dirty="0"/>
              <a:t>STEP 5: Operate the CNC machine</a:t>
            </a:r>
          </a:p>
          <a:p>
            <a:r>
              <a:rPr lang="en-US" sz="2800" dirty="0"/>
              <a:t>to etch your facts into your sign</a:t>
            </a:r>
          </a:p>
          <a:p>
            <a:endParaRPr lang="en-US" sz="2800" dirty="0"/>
          </a:p>
          <a:p>
            <a:endParaRPr lang="en-US" sz="2800" dirty="0"/>
          </a:p>
          <a:p>
            <a:endParaRPr lang="en-US" sz="2800" dirty="0"/>
          </a:p>
          <a:p>
            <a:r>
              <a:rPr lang="en-US" sz="2800" dirty="0"/>
              <a:t>STEP 6: Place the plant ID sign on </a:t>
            </a:r>
          </a:p>
          <a:p>
            <a:r>
              <a:rPr lang="en-US" sz="2800" dirty="0"/>
              <a:t>the tree</a:t>
            </a:r>
          </a:p>
          <a:p>
            <a:endParaRPr lang="en-US" sz="2800" dirty="0"/>
          </a:p>
        </p:txBody>
      </p:sp>
    </p:spTree>
    <p:extLst>
      <p:ext uri="{BB962C8B-B14F-4D97-AF65-F5344CB8AC3E}">
        <p14:creationId xmlns:p14="http://schemas.microsoft.com/office/powerpoint/2010/main" val="306770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3108B7-18C0-F980-FFDF-27F4A38C3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7447" y="1324263"/>
            <a:ext cx="3157106" cy="4209474"/>
          </a:xfrm>
          <a:prstGeom prst="rect">
            <a:avLst/>
          </a:prstGeom>
        </p:spPr>
      </p:pic>
      <p:pic>
        <p:nvPicPr>
          <p:cNvPr id="7" name="Picture 6">
            <a:extLst>
              <a:ext uri="{FF2B5EF4-FFF2-40B4-BE49-F238E27FC236}">
                <a16:creationId xmlns:a16="http://schemas.microsoft.com/office/drawing/2014/main" id="{0842347A-8EE2-CE8C-534B-49811868F5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5105" y="2051047"/>
            <a:ext cx="3157106" cy="4209474"/>
          </a:xfrm>
          <a:prstGeom prst="rect">
            <a:avLst/>
          </a:prstGeom>
        </p:spPr>
      </p:pic>
      <p:pic>
        <p:nvPicPr>
          <p:cNvPr id="8" name="Content Placeholder 4">
            <a:extLst>
              <a:ext uri="{FF2B5EF4-FFF2-40B4-BE49-F238E27FC236}">
                <a16:creationId xmlns:a16="http://schemas.microsoft.com/office/drawing/2014/main" id="{5D678664-A991-FC56-7243-1A8090F0E01F}"/>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69789" y="642497"/>
            <a:ext cx="3157106" cy="4209475"/>
          </a:xfrm>
        </p:spPr>
      </p:pic>
      <p:sp>
        <p:nvSpPr>
          <p:cNvPr id="9" name="TextBox 8">
            <a:extLst>
              <a:ext uri="{FF2B5EF4-FFF2-40B4-BE49-F238E27FC236}">
                <a16:creationId xmlns:a16="http://schemas.microsoft.com/office/drawing/2014/main" id="{566F5C5F-CA84-E43D-D8FC-F7179D3A3DCE}"/>
              </a:ext>
            </a:extLst>
          </p:cNvPr>
          <p:cNvSpPr txBox="1"/>
          <p:nvPr/>
        </p:nvSpPr>
        <p:spPr>
          <a:xfrm>
            <a:off x="430220" y="4887406"/>
            <a:ext cx="3836243" cy="1077218"/>
          </a:xfrm>
          <a:prstGeom prst="rect">
            <a:avLst/>
          </a:prstGeom>
          <a:noFill/>
        </p:spPr>
        <p:txBody>
          <a:bodyPr wrap="none" rtlCol="0">
            <a:spAutoFit/>
          </a:bodyPr>
          <a:lstStyle/>
          <a:p>
            <a:pPr algn="ctr"/>
            <a:r>
              <a:rPr lang="en-US" sz="3200" dirty="0"/>
              <a:t>Cutting the protective</a:t>
            </a:r>
          </a:p>
          <a:p>
            <a:pPr algn="ctr"/>
            <a:r>
              <a:rPr lang="en-US" sz="3200" dirty="0"/>
              <a:t>Stencil paper</a:t>
            </a:r>
          </a:p>
        </p:txBody>
      </p:sp>
      <p:sp>
        <p:nvSpPr>
          <p:cNvPr id="10" name="TextBox 9">
            <a:extLst>
              <a:ext uri="{FF2B5EF4-FFF2-40B4-BE49-F238E27FC236}">
                <a16:creationId xmlns:a16="http://schemas.microsoft.com/office/drawing/2014/main" id="{585B0255-E1DD-E72C-8F7E-8C09926CE91E}"/>
              </a:ext>
            </a:extLst>
          </p:cNvPr>
          <p:cNvSpPr txBox="1"/>
          <p:nvPr/>
        </p:nvSpPr>
        <p:spPr>
          <a:xfrm>
            <a:off x="4191504" y="739488"/>
            <a:ext cx="3808992" cy="584775"/>
          </a:xfrm>
          <a:prstGeom prst="rect">
            <a:avLst/>
          </a:prstGeom>
          <a:noFill/>
        </p:spPr>
        <p:txBody>
          <a:bodyPr wrap="none" rtlCol="0">
            <a:spAutoFit/>
          </a:bodyPr>
          <a:lstStyle/>
          <a:p>
            <a:pPr algn="ctr"/>
            <a:r>
              <a:rPr lang="en-US" sz="3200" dirty="0"/>
              <a:t>Ready to cut the sign!</a:t>
            </a:r>
          </a:p>
        </p:txBody>
      </p:sp>
      <p:sp>
        <p:nvSpPr>
          <p:cNvPr id="11" name="TextBox 10">
            <a:extLst>
              <a:ext uri="{FF2B5EF4-FFF2-40B4-BE49-F238E27FC236}">
                <a16:creationId xmlns:a16="http://schemas.microsoft.com/office/drawing/2014/main" id="{0255F53D-5A4F-6878-2535-1EDD60F9487C}"/>
              </a:ext>
            </a:extLst>
          </p:cNvPr>
          <p:cNvSpPr txBox="1"/>
          <p:nvPr/>
        </p:nvSpPr>
        <p:spPr>
          <a:xfrm>
            <a:off x="7956763" y="1466272"/>
            <a:ext cx="3773790" cy="584775"/>
          </a:xfrm>
          <a:prstGeom prst="rect">
            <a:avLst/>
          </a:prstGeom>
          <a:noFill/>
        </p:spPr>
        <p:txBody>
          <a:bodyPr wrap="none" rtlCol="0">
            <a:spAutoFit/>
          </a:bodyPr>
          <a:lstStyle/>
          <a:p>
            <a:pPr algn="ctr"/>
            <a:r>
              <a:rPr lang="en-US" sz="3200" dirty="0"/>
              <a:t>CNC Router in action!</a:t>
            </a:r>
          </a:p>
        </p:txBody>
      </p:sp>
    </p:spTree>
    <p:extLst>
      <p:ext uri="{BB962C8B-B14F-4D97-AF65-F5344CB8AC3E}">
        <p14:creationId xmlns:p14="http://schemas.microsoft.com/office/powerpoint/2010/main" val="2614608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D6F50A-73D3-3363-31FF-EC8F22E6F1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98212" y="1372466"/>
            <a:ext cx="5484089" cy="4113067"/>
          </a:xfrm>
          <a:prstGeom prst="rect">
            <a:avLst/>
          </a:prstGeom>
        </p:spPr>
      </p:pic>
      <p:pic>
        <p:nvPicPr>
          <p:cNvPr id="7" name="Picture 6">
            <a:extLst>
              <a:ext uri="{FF2B5EF4-FFF2-40B4-BE49-F238E27FC236}">
                <a16:creationId xmlns:a16="http://schemas.microsoft.com/office/drawing/2014/main" id="{70930AF7-6160-7F3E-30ED-9F439AD320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5212" y="686957"/>
            <a:ext cx="4113065" cy="5484087"/>
          </a:xfrm>
          <a:prstGeom prst="rect">
            <a:avLst/>
          </a:prstGeom>
        </p:spPr>
      </p:pic>
      <p:sp>
        <p:nvSpPr>
          <p:cNvPr id="8" name="TextBox 7">
            <a:extLst>
              <a:ext uri="{FF2B5EF4-FFF2-40B4-BE49-F238E27FC236}">
                <a16:creationId xmlns:a16="http://schemas.microsoft.com/office/drawing/2014/main" id="{8ACB0A96-6F8D-17DA-FA93-354F2404CEAC}"/>
              </a:ext>
            </a:extLst>
          </p:cNvPr>
          <p:cNvSpPr txBox="1"/>
          <p:nvPr/>
        </p:nvSpPr>
        <p:spPr>
          <a:xfrm>
            <a:off x="2421387" y="74712"/>
            <a:ext cx="2037737" cy="523220"/>
          </a:xfrm>
          <a:prstGeom prst="rect">
            <a:avLst/>
          </a:prstGeom>
          <a:noFill/>
        </p:spPr>
        <p:txBody>
          <a:bodyPr wrap="none" rtlCol="0">
            <a:spAutoFit/>
          </a:bodyPr>
          <a:lstStyle/>
          <a:p>
            <a:r>
              <a:rPr lang="en-US" sz="2800" dirty="0"/>
              <a:t>Sign is done!</a:t>
            </a:r>
          </a:p>
        </p:txBody>
      </p:sp>
      <p:sp>
        <p:nvSpPr>
          <p:cNvPr id="9" name="TextBox 8">
            <a:extLst>
              <a:ext uri="{FF2B5EF4-FFF2-40B4-BE49-F238E27FC236}">
                <a16:creationId xmlns:a16="http://schemas.microsoft.com/office/drawing/2014/main" id="{AE146B74-B3BB-F218-3695-292AD5291138}"/>
              </a:ext>
            </a:extLst>
          </p:cNvPr>
          <p:cNvSpPr txBox="1"/>
          <p:nvPr/>
        </p:nvSpPr>
        <p:spPr>
          <a:xfrm>
            <a:off x="6499396" y="74712"/>
            <a:ext cx="4504695" cy="523220"/>
          </a:xfrm>
          <a:prstGeom prst="rect">
            <a:avLst/>
          </a:prstGeom>
          <a:noFill/>
        </p:spPr>
        <p:txBody>
          <a:bodyPr wrap="none" rtlCol="0">
            <a:spAutoFit/>
          </a:bodyPr>
          <a:lstStyle/>
          <a:p>
            <a:r>
              <a:rPr lang="en-US" sz="2800" dirty="0"/>
              <a:t>Elsa &amp; her Eastern White Pine</a:t>
            </a:r>
          </a:p>
        </p:txBody>
      </p:sp>
    </p:spTree>
    <p:extLst>
      <p:ext uri="{BB962C8B-B14F-4D97-AF65-F5344CB8AC3E}">
        <p14:creationId xmlns:p14="http://schemas.microsoft.com/office/powerpoint/2010/main" val="4208703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a:extLst>
            <a:ext uri="{FF2B5EF4-FFF2-40B4-BE49-F238E27FC236}">
              <a16:creationId xmlns:a16="http://schemas.microsoft.com/office/drawing/2014/main" id="{B46BA7CB-D5F5-66CD-C293-C0E111694D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218570-C067-4614-3D68-CE40EFF23D45}"/>
              </a:ext>
            </a:extLst>
          </p:cNvPr>
          <p:cNvSpPr>
            <a:spLocks noGrp="1"/>
          </p:cNvSpPr>
          <p:nvPr>
            <p:ph type="title"/>
          </p:nvPr>
        </p:nvSpPr>
        <p:spPr/>
        <p:txBody>
          <a:bodyPr/>
          <a:lstStyle/>
          <a:p>
            <a:pPr algn="ctr"/>
            <a:r>
              <a:rPr lang="en-US" b="1" dirty="0"/>
              <a:t>PART 4</a:t>
            </a:r>
          </a:p>
        </p:txBody>
      </p:sp>
      <p:sp>
        <p:nvSpPr>
          <p:cNvPr id="3" name="Content Placeholder 2">
            <a:extLst>
              <a:ext uri="{FF2B5EF4-FFF2-40B4-BE49-F238E27FC236}">
                <a16:creationId xmlns:a16="http://schemas.microsoft.com/office/drawing/2014/main" id="{7CF15EE2-36D7-3FD1-0E28-5BA4E02582F5}"/>
              </a:ext>
            </a:extLst>
          </p:cNvPr>
          <p:cNvSpPr>
            <a:spLocks noGrp="1"/>
          </p:cNvSpPr>
          <p:nvPr>
            <p:ph idx="1"/>
          </p:nvPr>
        </p:nvSpPr>
        <p:spPr/>
        <p:txBody>
          <a:bodyPr>
            <a:normAutofit/>
          </a:bodyPr>
          <a:lstStyle/>
          <a:p>
            <a:pPr marL="0" indent="0" algn="ctr">
              <a:buNone/>
            </a:pPr>
            <a:r>
              <a:rPr lang="en-US" sz="4400" dirty="0"/>
              <a:t>Funds for Fencing and Hardware</a:t>
            </a:r>
          </a:p>
          <a:p>
            <a:pPr marL="0" indent="0" algn="ctr">
              <a:buNone/>
            </a:pPr>
            <a:r>
              <a:rPr lang="en-US" sz="4400" dirty="0"/>
              <a:t>For an enclosed Mycology Garden</a:t>
            </a:r>
          </a:p>
          <a:p>
            <a:pPr marL="0" indent="0" algn="ctr">
              <a:buNone/>
            </a:pPr>
            <a:r>
              <a:rPr lang="en-US" sz="4400" dirty="0"/>
              <a:t>And Fungi Material</a:t>
            </a:r>
          </a:p>
        </p:txBody>
      </p:sp>
    </p:spTree>
    <p:extLst>
      <p:ext uri="{BB962C8B-B14F-4D97-AF65-F5344CB8AC3E}">
        <p14:creationId xmlns:p14="http://schemas.microsoft.com/office/powerpoint/2010/main" val="31157179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descr="Image preview">
            <a:extLst>
              <a:ext uri="{FF2B5EF4-FFF2-40B4-BE49-F238E27FC236}">
                <a16:creationId xmlns:a16="http://schemas.microsoft.com/office/drawing/2014/main" id="{6779D6D1-4604-61D8-AC12-B06D34EB7C6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94090" y="394145"/>
            <a:ext cx="4634961" cy="6069710"/>
          </a:xfrm>
          <a:prstGeom prst="rect">
            <a:avLst/>
          </a:prstGeom>
          <a:noFill/>
          <a:ln>
            <a:noFill/>
          </a:ln>
        </p:spPr>
      </p:pic>
      <p:pic>
        <p:nvPicPr>
          <p:cNvPr id="6" name="Picture 5">
            <a:extLst>
              <a:ext uri="{FF2B5EF4-FFF2-40B4-BE49-F238E27FC236}">
                <a16:creationId xmlns:a16="http://schemas.microsoft.com/office/drawing/2014/main" id="{258F9978-336D-1DD4-9ABE-3A6E328CAE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950" y="394145"/>
            <a:ext cx="4552283" cy="6069710"/>
          </a:xfrm>
          <a:prstGeom prst="rect">
            <a:avLst/>
          </a:prstGeom>
        </p:spPr>
      </p:pic>
      <p:sp>
        <p:nvSpPr>
          <p:cNvPr id="7" name="TextBox 6">
            <a:extLst>
              <a:ext uri="{FF2B5EF4-FFF2-40B4-BE49-F238E27FC236}">
                <a16:creationId xmlns:a16="http://schemas.microsoft.com/office/drawing/2014/main" id="{C1BB0EB5-833B-CC34-F932-418A1F08C4CC}"/>
              </a:ext>
            </a:extLst>
          </p:cNvPr>
          <p:cNvSpPr txBox="1"/>
          <p:nvPr/>
        </p:nvSpPr>
        <p:spPr>
          <a:xfrm>
            <a:off x="2953976" y="6454174"/>
            <a:ext cx="915187" cy="369332"/>
          </a:xfrm>
          <a:prstGeom prst="rect">
            <a:avLst/>
          </a:prstGeom>
          <a:noFill/>
        </p:spPr>
        <p:txBody>
          <a:bodyPr wrap="none" rtlCol="0">
            <a:spAutoFit/>
          </a:bodyPr>
          <a:lstStyle/>
          <a:p>
            <a:r>
              <a:rPr lang="en-US" dirty="0"/>
              <a:t>BEFORE</a:t>
            </a:r>
          </a:p>
        </p:txBody>
      </p:sp>
      <p:sp>
        <p:nvSpPr>
          <p:cNvPr id="8" name="TextBox 7">
            <a:extLst>
              <a:ext uri="{FF2B5EF4-FFF2-40B4-BE49-F238E27FC236}">
                <a16:creationId xmlns:a16="http://schemas.microsoft.com/office/drawing/2014/main" id="{2888B94A-D70E-2D8A-0877-4BEC0FE69FB4}"/>
              </a:ext>
            </a:extLst>
          </p:cNvPr>
          <p:cNvSpPr txBox="1"/>
          <p:nvPr/>
        </p:nvSpPr>
        <p:spPr>
          <a:xfrm>
            <a:off x="8281497" y="6463855"/>
            <a:ext cx="772969" cy="369332"/>
          </a:xfrm>
          <a:prstGeom prst="rect">
            <a:avLst/>
          </a:prstGeom>
          <a:noFill/>
        </p:spPr>
        <p:txBody>
          <a:bodyPr wrap="none" rtlCol="0">
            <a:spAutoFit/>
          </a:bodyPr>
          <a:lstStyle/>
          <a:p>
            <a:r>
              <a:rPr lang="en-US" dirty="0"/>
              <a:t>AFTER</a:t>
            </a:r>
          </a:p>
        </p:txBody>
      </p:sp>
    </p:spTree>
    <p:extLst>
      <p:ext uri="{BB962C8B-B14F-4D97-AF65-F5344CB8AC3E}">
        <p14:creationId xmlns:p14="http://schemas.microsoft.com/office/powerpoint/2010/main" val="4098278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E40BE-3665-27CB-CC95-2208E684A0B2}"/>
              </a:ext>
            </a:extLst>
          </p:cNvPr>
          <p:cNvSpPr>
            <a:spLocks noGrp="1"/>
          </p:cNvSpPr>
          <p:nvPr>
            <p:ph type="title"/>
          </p:nvPr>
        </p:nvSpPr>
        <p:spPr/>
        <p:txBody>
          <a:bodyPr/>
          <a:lstStyle/>
          <a:p>
            <a:pPr algn="ctr"/>
            <a:r>
              <a:rPr lang="en-US" b="1" dirty="0"/>
              <a:t>PART 1</a:t>
            </a:r>
          </a:p>
        </p:txBody>
      </p:sp>
      <p:sp>
        <p:nvSpPr>
          <p:cNvPr id="3" name="Content Placeholder 2">
            <a:extLst>
              <a:ext uri="{FF2B5EF4-FFF2-40B4-BE49-F238E27FC236}">
                <a16:creationId xmlns:a16="http://schemas.microsoft.com/office/drawing/2014/main" id="{5682082E-8ACE-1DF3-9DDE-16C240FA0978}"/>
              </a:ext>
            </a:extLst>
          </p:cNvPr>
          <p:cNvSpPr>
            <a:spLocks noGrp="1"/>
          </p:cNvSpPr>
          <p:nvPr>
            <p:ph idx="1"/>
          </p:nvPr>
        </p:nvSpPr>
        <p:spPr/>
        <p:txBody>
          <a:bodyPr>
            <a:normAutofit/>
          </a:bodyPr>
          <a:lstStyle/>
          <a:p>
            <a:pPr marL="0" indent="0" algn="ctr">
              <a:buNone/>
            </a:pPr>
            <a:r>
              <a:rPr lang="en-US" sz="4400" dirty="0"/>
              <a:t>Funds for Additional, Updated, </a:t>
            </a:r>
          </a:p>
          <a:p>
            <a:pPr marL="0" indent="0" algn="ctr">
              <a:buNone/>
            </a:pPr>
            <a:r>
              <a:rPr lang="en-US" sz="4400" dirty="0"/>
              <a:t>and Replacement Signs </a:t>
            </a:r>
          </a:p>
          <a:p>
            <a:pPr marL="0" indent="0" algn="ctr">
              <a:buNone/>
            </a:pPr>
            <a:r>
              <a:rPr lang="en-US" sz="4400" dirty="0"/>
              <a:t>for the Pathway to Discovery</a:t>
            </a:r>
          </a:p>
        </p:txBody>
      </p:sp>
    </p:spTree>
    <p:extLst>
      <p:ext uri="{BB962C8B-B14F-4D97-AF65-F5344CB8AC3E}">
        <p14:creationId xmlns:p14="http://schemas.microsoft.com/office/powerpoint/2010/main" val="677406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15F66F-3BA8-2D72-B1E2-32D9E822FD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7232" y="608616"/>
            <a:ext cx="4056641" cy="5640765"/>
          </a:xfrm>
          <a:prstGeom prst="rect">
            <a:avLst/>
          </a:prstGeom>
          <a:noFill/>
          <a:ln>
            <a:noFill/>
          </a:ln>
        </p:spPr>
      </p:pic>
      <p:pic>
        <p:nvPicPr>
          <p:cNvPr id="6" name="Picture 5">
            <a:extLst>
              <a:ext uri="{FF2B5EF4-FFF2-40B4-BE49-F238E27FC236}">
                <a16:creationId xmlns:a16="http://schemas.microsoft.com/office/drawing/2014/main" id="{DA0CC1D7-2547-CD5C-AA86-4CCB75E1C3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6127" y="608617"/>
            <a:ext cx="4248643" cy="5640765"/>
          </a:xfrm>
          <a:prstGeom prst="rect">
            <a:avLst/>
          </a:prstGeom>
          <a:noFill/>
          <a:ln>
            <a:noFill/>
          </a:ln>
        </p:spPr>
      </p:pic>
      <p:sp>
        <p:nvSpPr>
          <p:cNvPr id="7" name="TextBox 6">
            <a:extLst>
              <a:ext uri="{FF2B5EF4-FFF2-40B4-BE49-F238E27FC236}">
                <a16:creationId xmlns:a16="http://schemas.microsoft.com/office/drawing/2014/main" id="{C6838ED5-4AF7-9F4B-E185-F23AEFE3142C}"/>
              </a:ext>
            </a:extLst>
          </p:cNvPr>
          <p:cNvSpPr txBox="1"/>
          <p:nvPr/>
        </p:nvSpPr>
        <p:spPr>
          <a:xfrm>
            <a:off x="1502025" y="106471"/>
            <a:ext cx="3696846" cy="523220"/>
          </a:xfrm>
          <a:prstGeom prst="rect">
            <a:avLst/>
          </a:prstGeom>
          <a:noFill/>
        </p:spPr>
        <p:txBody>
          <a:bodyPr wrap="none" rtlCol="0">
            <a:spAutoFit/>
          </a:bodyPr>
          <a:lstStyle/>
          <a:p>
            <a:r>
              <a:rPr lang="en-US" sz="2800" dirty="0"/>
              <a:t>Drilling holes in oak logs</a:t>
            </a:r>
          </a:p>
        </p:txBody>
      </p:sp>
      <p:sp>
        <p:nvSpPr>
          <p:cNvPr id="8" name="TextBox 7">
            <a:extLst>
              <a:ext uri="{FF2B5EF4-FFF2-40B4-BE49-F238E27FC236}">
                <a16:creationId xmlns:a16="http://schemas.microsoft.com/office/drawing/2014/main" id="{A022CBB2-7E95-CA3B-9495-1174EBF856BA}"/>
              </a:ext>
            </a:extLst>
          </p:cNvPr>
          <p:cNvSpPr txBox="1"/>
          <p:nvPr/>
        </p:nvSpPr>
        <p:spPr>
          <a:xfrm>
            <a:off x="6738496" y="106471"/>
            <a:ext cx="4014112" cy="523220"/>
          </a:xfrm>
          <a:prstGeom prst="rect">
            <a:avLst/>
          </a:prstGeom>
          <a:noFill/>
        </p:spPr>
        <p:txBody>
          <a:bodyPr wrap="none" rtlCol="0">
            <a:spAutoFit/>
          </a:bodyPr>
          <a:lstStyle/>
          <a:p>
            <a:r>
              <a:rPr lang="en-US" sz="2800" dirty="0"/>
              <a:t>Inoculating logs with fungi</a:t>
            </a:r>
          </a:p>
        </p:txBody>
      </p:sp>
    </p:spTree>
    <p:extLst>
      <p:ext uri="{BB962C8B-B14F-4D97-AF65-F5344CB8AC3E}">
        <p14:creationId xmlns:p14="http://schemas.microsoft.com/office/powerpoint/2010/main" val="2854579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192CEC-3ACD-5B31-2122-66B89C1B8B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6957" y="285748"/>
            <a:ext cx="4714875" cy="6286500"/>
          </a:xfrm>
          <a:prstGeom prst="rect">
            <a:avLst/>
          </a:prstGeom>
        </p:spPr>
      </p:pic>
      <p:sp>
        <p:nvSpPr>
          <p:cNvPr id="6" name="TextBox 5">
            <a:extLst>
              <a:ext uri="{FF2B5EF4-FFF2-40B4-BE49-F238E27FC236}">
                <a16:creationId xmlns:a16="http://schemas.microsoft.com/office/drawing/2014/main" id="{29A8DF00-AD9B-DF38-7B1B-BBE6C9212333}"/>
              </a:ext>
            </a:extLst>
          </p:cNvPr>
          <p:cNvSpPr txBox="1"/>
          <p:nvPr/>
        </p:nvSpPr>
        <p:spPr>
          <a:xfrm>
            <a:off x="696190" y="2767278"/>
            <a:ext cx="4190314" cy="1323439"/>
          </a:xfrm>
          <a:prstGeom prst="rect">
            <a:avLst/>
          </a:prstGeom>
          <a:noFill/>
        </p:spPr>
        <p:txBody>
          <a:bodyPr wrap="none" rtlCol="0">
            <a:spAutoFit/>
          </a:bodyPr>
          <a:lstStyle/>
          <a:p>
            <a:pPr algn="ctr"/>
            <a:r>
              <a:rPr lang="en-US" sz="4000" dirty="0"/>
              <a:t>Success!!! We have</a:t>
            </a:r>
          </a:p>
          <a:p>
            <a:pPr algn="ctr"/>
            <a:r>
              <a:rPr lang="en-US" sz="4000" dirty="0"/>
              <a:t>MUSHROOMS!</a:t>
            </a:r>
          </a:p>
        </p:txBody>
      </p:sp>
    </p:spTree>
    <p:extLst>
      <p:ext uri="{BB962C8B-B14F-4D97-AF65-F5344CB8AC3E}">
        <p14:creationId xmlns:p14="http://schemas.microsoft.com/office/powerpoint/2010/main" val="26856878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E815AA-F591-6EB5-9DA9-B8487EF03FA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499755" y="619199"/>
            <a:ext cx="4204418" cy="5619601"/>
          </a:xfrm>
          <a:prstGeom prst="rect">
            <a:avLst/>
          </a:prstGeom>
          <a:noFill/>
          <a:ln>
            <a:noFill/>
          </a:ln>
        </p:spPr>
      </p:pic>
      <p:pic>
        <p:nvPicPr>
          <p:cNvPr id="4" name="Picture 3">
            <a:extLst>
              <a:ext uri="{FF2B5EF4-FFF2-40B4-BE49-F238E27FC236}">
                <a16:creationId xmlns:a16="http://schemas.microsoft.com/office/drawing/2014/main" id="{93B7C5C2-7DEA-1035-0836-BC05652FE4B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7829" y="619198"/>
            <a:ext cx="4201000" cy="5619601"/>
          </a:xfrm>
          <a:prstGeom prst="rect">
            <a:avLst/>
          </a:prstGeom>
          <a:noFill/>
          <a:ln>
            <a:noFill/>
          </a:ln>
        </p:spPr>
      </p:pic>
      <p:sp>
        <p:nvSpPr>
          <p:cNvPr id="6" name="TextBox 5">
            <a:extLst>
              <a:ext uri="{FF2B5EF4-FFF2-40B4-BE49-F238E27FC236}">
                <a16:creationId xmlns:a16="http://schemas.microsoft.com/office/drawing/2014/main" id="{A80EF2C7-7982-F3AA-4B70-5EE5BBEA3E54}"/>
              </a:ext>
            </a:extLst>
          </p:cNvPr>
          <p:cNvSpPr txBox="1"/>
          <p:nvPr/>
        </p:nvSpPr>
        <p:spPr>
          <a:xfrm>
            <a:off x="2321517" y="127635"/>
            <a:ext cx="2560894" cy="523220"/>
          </a:xfrm>
          <a:prstGeom prst="rect">
            <a:avLst/>
          </a:prstGeom>
          <a:noFill/>
        </p:spPr>
        <p:txBody>
          <a:bodyPr wrap="none" rtlCol="0">
            <a:spAutoFit/>
          </a:bodyPr>
          <a:lstStyle/>
          <a:p>
            <a:r>
              <a:rPr lang="en-US" sz="2800" dirty="0"/>
              <a:t>Harvesting fungi</a:t>
            </a:r>
          </a:p>
        </p:txBody>
      </p:sp>
      <p:sp>
        <p:nvSpPr>
          <p:cNvPr id="7" name="TextBox 6">
            <a:extLst>
              <a:ext uri="{FF2B5EF4-FFF2-40B4-BE49-F238E27FC236}">
                <a16:creationId xmlns:a16="http://schemas.microsoft.com/office/drawing/2014/main" id="{4C18A94D-2D6F-0A66-166F-6DF897285FA4}"/>
              </a:ext>
            </a:extLst>
          </p:cNvPr>
          <p:cNvSpPr txBox="1"/>
          <p:nvPr/>
        </p:nvSpPr>
        <p:spPr>
          <a:xfrm>
            <a:off x="7336992" y="127635"/>
            <a:ext cx="2502673" cy="523220"/>
          </a:xfrm>
          <a:prstGeom prst="rect">
            <a:avLst/>
          </a:prstGeom>
          <a:noFill/>
        </p:spPr>
        <p:txBody>
          <a:bodyPr wrap="none" rtlCol="0">
            <a:spAutoFit/>
          </a:bodyPr>
          <a:lstStyle/>
          <a:p>
            <a:r>
              <a:rPr lang="en-US" sz="2800" dirty="0"/>
              <a:t>Studying results</a:t>
            </a:r>
          </a:p>
        </p:txBody>
      </p:sp>
    </p:spTree>
    <p:extLst>
      <p:ext uri="{BB962C8B-B14F-4D97-AF65-F5344CB8AC3E}">
        <p14:creationId xmlns:p14="http://schemas.microsoft.com/office/powerpoint/2010/main" val="1196761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A879E-5B08-31D1-3F65-89EB5C0517FB}"/>
              </a:ext>
            </a:extLst>
          </p:cNvPr>
          <p:cNvSpPr>
            <a:spLocks noGrp="1"/>
          </p:cNvSpPr>
          <p:nvPr>
            <p:ph type="title"/>
          </p:nvPr>
        </p:nvSpPr>
        <p:spPr>
          <a:xfrm>
            <a:off x="838200" y="2766218"/>
            <a:ext cx="10515600" cy="1325563"/>
          </a:xfrm>
        </p:spPr>
        <p:txBody>
          <a:bodyPr>
            <a:normAutofit fontScale="90000"/>
          </a:bodyPr>
          <a:lstStyle/>
          <a:p>
            <a:pPr algn="ctr"/>
            <a:r>
              <a:rPr lang="en-US" b="1" dirty="0"/>
              <a:t>THANK YOU!!!!</a:t>
            </a:r>
            <a:br>
              <a:rPr lang="en-US" b="1" dirty="0"/>
            </a:br>
            <a:br>
              <a:rPr lang="en-US" b="1" dirty="0"/>
            </a:br>
            <a:br>
              <a:rPr lang="en-US" b="1" dirty="0"/>
            </a:br>
            <a:r>
              <a:rPr lang="en-US" b="1" dirty="0"/>
              <a:t>ANY QUESTIONS???</a:t>
            </a:r>
          </a:p>
        </p:txBody>
      </p:sp>
    </p:spTree>
    <p:extLst>
      <p:ext uri="{BB962C8B-B14F-4D97-AF65-F5344CB8AC3E}">
        <p14:creationId xmlns:p14="http://schemas.microsoft.com/office/powerpoint/2010/main" val="671501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5440C8-E75B-3D5A-F1B0-E5977E18EC8A}"/>
              </a:ext>
            </a:extLst>
          </p:cNvPr>
          <p:cNvPicPr>
            <a:picLocks noChangeAspect="1"/>
          </p:cNvPicPr>
          <p:nvPr/>
        </p:nvPicPr>
        <p:blipFill>
          <a:blip r:embed="rId3"/>
          <a:stretch>
            <a:fillRect/>
          </a:stretch>
        </p:blipFill>
        <p:spPr>
          <a:xfrm>
            <a:off x="5029200" y="196306"/>
            <a:ext cx="6190719" cy="6253188"/>
          </a:xfrm>
          <a:prstGeom prst="rect">
            <a:avLst/>
          </a:prstGeom>
        </p:spPr>
      </p:pic>
      <p:sp>
        <p:nvSpPr>
          <p:cNvPr id="5" name="TextBox 4">
            <a:extLst>
              <a:ext uri="{FF2B5EF4-FFF2-40B4-BE49-F238E27FC236}">
                <a16:creationId xmlns:a16="http://schemas.microsoft.com/office/drawing/2014/main" id="{F7DC288A-CE34-7D86-49E0-ABC8ABFFD4DB}"/>
              </a:ext>
            </a:extLst>
          </p:cNvPr>
          <p:cNvSpPr txBox="1"/>
          <p:nvPr/>
        </p:nvSpPr>
        <p:spPr>
          <a:xfrm>
            <a:off x="110068" y="1159933"/>
            <a:ext cx="4402666" cy="1077218"/>
          </a:xfrm>
          <a:prstGeom prst="rect">
            <a:avLst/>
          </a:prstGeom>
          <a:noFill/>
        </p:spPr>
        <p:txBody>
          <a:bodyPr wrap="square" rtlCol="0">
            <a:spAutoFit/>
          </a:bodyPr>
          <a:lstStyle/>
          <a:p>
            <a:pPr algn="ctr"/>
            <a:r>
              <a:rPr lang="en-US" sz="3200" b="1" dirty="0"/>
              <a:t>WHAT IS THE PATHWAY TO DISCOVERY?</a:t>
            </a:r>
          </a:p>
        </p:txBody>
      </p:sp>
      <p:sp>
        <p:nvSpPr>
          <p:cNvPr id="6" name="TextBox 5">
            <a:extLst>
              <a:ext uri="{FF2B5EF4-FFF2-40B4-BE49-F238E27FC236}">
                <a16:creationId xmlns:a16="http://schemas.microsoft.com/office/drawing/2014/main" id="{F81A641C-E05D-E46A-FEFA-43DBFCD6B3C1}"/>
              </a:ext>
            </a:extLst>
          </p:cNvPr>
          <p:cNvSpPr txBox="1"/>
          <p:nvPr/>
        </p:nvSpPr>
        <p:spPr>
          <a:xfrm>
            <a:off x="287867" y="2624667"/>
            <a:ext cx="4402666" cy="3539430"/>
          </a:xfrm>
          <a:prstGeom prst="rect">
            <a:avLst/>
          </a:prstGeom>
          <a:noFill/>
        </p:spPr>
        <p:txBody>
          <a:bodyPr wrap="square" rtlCol="0">
            <a:spAutoFit/>
          </a:bodyPr>
          <a:lstStyle/>
          <a:p>
            <a:pPr marL="285750" indent="-285750">
              <a:buFontTx/>
              <a:buChar char="-"/>
            </a:pPr>
            <a:r>
              <a:rPr lang="en-US" sz="3200" dirty="0"/>
              <a:t>Nature trail that encircles the property</a:t>
            </a:r>
          </a:p>
          <a:p>
            <a:pPr marL="285750" indent="-285750">
              <a:buFontTx/>
              <a:buChar char="-"/>
            </a:pPr>
            <a:r>
              <a:rPr lang="en-US" sz="3200" dirty="0"/>
              <a:t>15 Interpretive signs along the way</a:t>
            </a:r>
          </a:p>
          <a:p>
            <a:pPr marL="285750" indent="-285750">
              <a:buFontTx/>
              <a:buChar char="-"/>
            </a:pPr>
            <a:r>
              <a:rPr lang="en-US" sz="3200" dirty="0"/>
              <a:t>Solar powered trail cameras that capture wildlife</a:t>
            </a:r>
          </a:p>
        </p:txBody>
      </p:sp>
    </p:spTree>
    <p:extLst>
      <p:ext uri="{BB962C8B-B14F-4D97-AF65-F5344CB8AC3E}">
        <p14:creationId xmlns:p14="http://schemas.microsoft.com/office/powerpoint/2010/main" val="1930878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8A47A4-0617-4F1A-805C-6E9E7CD8F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33" y="347132"/>
            <a:ext cx="2607734" cy="3476978"/>
          </a:xfrm>
          <a:prstGeom prst="rect">
            <a:avLst/>
          </a:prstGeom>
        </p:spPr>
      </p:pic>
      <p:pic>
        <p:nvPicPr>
          <p:cNvPr id="9" name="Picture 8">
            <a:extLst>
              <a:ext uri="{FF2B5EF4-FFF2-40B4-BE49-F238E27FC236}">
                <a16:creationId xmlns:a16="http://schemas.microsoft.com/office/drawing/2014/main" id="{1E81712B-F05F-8412-8271-1CB15C5F42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5290" y="2971602"/>
            <a:ext cx="2517773" cy="3357031"/>
          </a:xfrm>
          <a:prstGeom prst="rect">
            <a:avLst/>
          </a:prstGeom>
        </p:spPr>
      </p:pic>
      <p:pic>
        <p:nvPicPr>
          <p:cNvPr id="11" name="Picture 10">
            <a:extLst>
              <a:ext uri="{FF2B5EF4-FFF2-40B4-BE49-F238E27FC236}">
                <a16:creationId xmlns:a16="http://schemas.microsoft.com/office/drawing/2014/main" id="{6A53D5F4-E952-21A0-F997-D2E8E8EE72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6486" y="237068"/>
            <a:ext cx="2393949" cy="3191932"/>
          </a:xfrm>
          <a:prstGeom prst="rect">
            <a:avLst/>
          </a:prstGeom>
        </p:spPr>
      </p:pic>
      <p:pic>
        <p:nvPicPr>
          <p:cNvPr id="12" name="Picture 11">
            <a:extLst>
              <a:ext uri="{FF2B5EF4-FFF2-40B4-BE49-F238E27FC236}">
                <a16:creationId xmlns:a16="http://schemas.microsoft.com/office/drawing/2014/main" id="{A3FBB7D4-1C42-0E8F-C465-C43CCE9315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3856" y="2546503"/>
            <a:ext cx="2783416" cy="3711221"/>
          </a:xfrm>
          <a:prstGeom prst="rect">
            <a:avLst/>
          </a:prstGeom>
        </p:spPr>
      </p:pic>
      <p:sp>
        <p:nvSpPr>
          <p:cNvPr id="13" name="TextBox 12">
            <a:extLst>
              <a:ext uri="{FF2B5EF4-FFF2-40B4-BE49-F238E27FC236}">
                <a16:creationId xmlns:a16="http://schemas.microsoft.com/office/drawing/2014/main" id="{C609B3BF-649F-9836-CEA1-21F663076832}"/>
              </a:ext>
            </a:extLst>
          </p:cNvPr>
          <p:cNvSpPr txBox="1"/>
          <p:nvPr/>
        </p:nvSpPr>
        <p:spPr>
          <a:xfrm>
            <a:off x="398744" y="3941133"/>
            <a:ext cx="2758512" cy="954107"/>
          </a:xfrm>
          <a:prstGeom prst="rect">
            <a:avLst/>
          </a:prstGeom>
          <a:noFill/>
        </p:spPr>
        <p:txBody>
          <a:bodyPr wrap="none" rtlCol="0">
            <a:spAutoFit/>
          </a:bodyPr>
          <a:lstStyle/>
          <a:p>
            <a:pPr algn="ctr"/>
            <a:r>
              <a:rPr lang="en-US" sz="2800" dirty="0"/>
              <a:t>Observation Deck</a:t>
            </a:r>
          </a:p>
          <a:p>
            <a:pPr algn="ctr"/>
            <a:r>
              <a:rPr lang="en-US" sz="2800" dirty="0"/>
              <a:t>(Bird Signs)</a:t>
            </a:r>
          </a:p>
        </p:txBody>
      </p:sp>
      <p:sp>
        <p:nvSpPr>
          <p:cNvPr id="14" name="TextBox 13">
            <a:extLst>
              <a:ext uri="{FF2B5EF4-FFF2-40B4-BE49-F238E27FC236}">
                <a16:creationId xmlns:a16="http://schemas.microsoft.com/office/drawing/2014/main" id="{0A84ADB7-2FD0-E31D-F687-4D2669109064}"/>
              </a:ext>
            </a:extLst>
          </p:cNvPr>
          <p:cNvSpPr txBox="1"/>
          <p:nvPr/>
        </p:nvSpPr>
        <p:spPr>
          <a:xfrm>
            <a:off x="3476647" y="2017495"/>
            <a:ext cx="2315057" cy="954107"/>
          </a:xfrm>
          <a:prstGeom prst="rect">
            <a:avLst/>
          </a:prstGeom>
          <a:noFill/>
        </p:spPr>
        <p:txBody>
          <a:bodyPr wrap="none" rtlCol="0">
            <a:spAutoFit/>
          </a:bodyPr>
          <a:lstStyle/>
          <a:p>
            <a:pPr algn="ctr"/>
            <a:r>
              <a:rPr lang="en-US" sz="2800" dirty="0"/>
              <a:t>Changing Land</a:t>
            </a:r>
          </a:p>
          <a:p>
            <a:pPr algn="ctr"/>
            <a:r>
              <a:rPr lang="en-US" sz="2800" dirty="0"/>
              <a:t>Sign</a:t>
            </a:r>
          </a:p>
        </p:txBody>
      </p:sp>
      <p:sp>
        <p:nvSpPr>
          <p:cNvPr id="15" name="TextBox 14">
            <a:extLst>
              <a:ext uri="{FF2B5EF4-FFF2-40B4-BE49-F238E27FC236}">
                <a16:creationId xmlns:a16="http://schemas.microsoft.com/office/drawing/2014/main" id="{9D3D5702-157E-C52A-DD08-0494A741F117}"/>
              </a:ext>
            </a:extLst>
          </p:cNvPr>
          <p:cNvSpPr txBox="1"/>
          <p:nvPr/>
        </p:nvSpPr>
        <p:spPr>
          <a:xfrm>
            <a:off x="6672399" y="3464079"/>
            <a:ext cx="1422121" cy="954107"/>
          </a:xfrm>
          <a:prstGeom prst="rect">
            <a:avLst/>
          </a:prstGeom>
          <a:noFill/>
        </p:spPr>
        <p:txBody>
          <a:bodyPr wrap="square" rtlCol="0">
            <a:spAutoFit/>
          </a:bodyPr>
          <a:lstStyle/>
          <a:p>
            <a:pPr algn="ctr"/>
            <a:r>
              <a:rPr lang="en-US" sz="2800" dirty="0"/>
              <a:t>Wetland Sign</a:t>
            </a:r>
          </a:p>
        </p:txBody>
      </p:sp>
      <p:sp>
        <p:nvSpPr>
          <p:cNvPr id="16" name="TextBox 15">
            <a:extLst>
              <a:ext uri="{FF2B5EF4-FFF2-40B4-BE49-F238E27FC236}">
                <a16:creationId xmlns:a16="http://schemas.microsoft.com/office/drawing/2014/main" id="{2342CC74-49D6-8C32-15BD-F5C0C2D332C4}"/>
              </a:ext>
            </a:extLst>
          </p:cNvPr>
          <p:cNvSpPr txBox="1"/>
          <p:nvPr/>
        </p:nvSpPr>
        <p:spPr>
          <a:xfrm>
            <a:off x="9077546" y="1540441"/>
            <a:ext cx="2376035" cy="954107"/>
          </a:xfrm>
          <a:prstGeom prst="rect">
            <a:avLst/>
          </a:prstGeom>
          <a:noFill/>
        </p:spPr>
        <p:txBody>
          <a:bodyPr wrap="none" rtlCol="0">
            <a:spAutoFit/>
          </a:bodyPr>
          <a:lstStyle/>
          <a:p>
            <a:pPr algn="ctr"/>
            <a:r>
              <a:rPr lang="en-US" sz="2800" dirty="0"/>
              <a:t>Beneficial Bugs</a:t>
            </a:r>
          </a:p>
          <a:p>
            <a:pPr algn="ctr"/>
            <a:r>
              <a:rPr lang="en-US" sz="2800" dirty="0"/>
              <a:t> Sign</a:t>
            </a:r>
          </a:p>
        </p:txBody>
      </p:sp>
    </p:spTree>
    <p:extLst>
      <p:ext uri="{BB962C8B-B14F-4D97-AF65-F5344CB8AC3E}">
        <p14:creationId xmlns:p14="http://schemas.microsoft.com/office/powerpoint/2010/main" val="3984524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E5CD76A-0D4B-7C94-FF3D-7D1031500F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2FEFED09-C53D-AF57-DAE1-EB8A207C31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14" y="161057"/>
            <a:ext cx="4045529" cy="2275610"/>
          </a:xfrm>
          <a:prstGeom prst="rect">
            <a:avLst/>
          </a:prstGeom>
        </p:spPr>
      </p:pic>
      <p:pic>
        <p:nvPicPr>
          <p:cNvPr id="13" name="Picture 12">
            <a:extLst>
              <a:ext uri="{FF2B5EF4-FFF2-40B4-BE49-F238E27FC236}">
                <a16:creationId xmlns:a16="http://schemas.microsoft.com/office/drawing/2014/main" id="{D6144EE1-25D0-9C8E-CBBE-5619763AD6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322" y="2218456"/>
            <a:ext cx="4045531" cy="2275611"/>
          </a:xfrm>
          <a:prstGeom prst="rect">
            <a:avLst/>
          </a:prstGeom>
        </p:spPr>
      </p:pic>
      <p:pic>
        <p:nvPicPr>
          <p:cNvPr id="7" name="Picture 6">
            <a:extLst>
              <a:ext uri="{FF2B5EF4-FFF2-40B4-BE49-F238E27FC236}">
                <a16:creationId xmlns:a16="http://schemas.microsoft.com/office/drawing/2014/main" id="{C5A00AFB-AB74-E71C-DBE8-3B301F7796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0373" y="161057"/>
            <a:ext cx="4044332" cy="2275611"/>
          </a:xfrm>
          <a:prstGeom prst="rect">
            <a:avLst/>
          </a:prstGeom>
        </p:spPr>
      </p:pic>
      <p:pic>
        <p:nvPicPr>
          <p:cNvPr id="11" name="Picture 10">
            <a:extLst>
              <a:ext uri="{FF2B5EF4-FFF2-40B4-BE49-F238E27FC236}">
                <a16:creationId xmlns:a16="http://schemas.microsoft.com/office/drawing/2014/main" id="{34AA7F1F-100A-7788-A2C9-3EB9A94FD9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6745" y="2218456"/>
            <a:ext cx="4044332" cy="2275611"/>
          </a:xfrm>
          <a:prstGeom prst="rect">
            <a:avLst/>
          </a:prstGeom>
        </p:spPr>
      </p:pic>
      <p:pic>
        <p:nvPicPr>
          <p:cNvPr id="9" name="Picture 8">
            <a:extLst>
              <a:ext uri="{FF2B5EF4-FFF2-40B4-BE49-F238E27FC236}">
                <a16:creationId xmlns:a16="http://schemas.microsoft.com/office/drawing/2014/main" id="{B720C03B-3BF6-5ACC-C604-140394EFFD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52953" y="4275855"/>
            <a:ext cx="4045527" cy="2275609"/>
          </a:xfrm>
          <a:prstGeom prst="rect">
            <a:avLst/>
          </a:prstGeom>
        </p:spPr>
      </p:pic>
      <p:pic>
        <p:nvPicPr>
          <p:cNvPr id="17" name="Picture 16">
            <a:extLst>
              <a:ext uri="{FF2B5EF4-FFF2-40B4-BE49-F238E27FC236}">
                <a16:creationId xmlns:a16="http://schemas.microsoft.com/office/drawing/2014/main" id="{2ABC04D4-32A5-8956-FBE1-3A65A46C05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2614" y="4275853"/>
            <a:ext cx="4045531" cy="2275611"/>
          </a:xfrm>
          <a:prstGeom prst="rect">
            <a:avLst/>
          </a:prstGeom>
        </p:spPr>
      </p:pic>
    </p:spTree>
    <p:extLst>
      <p:ext uri="{BB962C8B-B14F-4D97-AF65-F5344CB8AC3E}">
        <p14:creationId xmlns:p14="http://schemas.microsoft.com/office/powerpoint/2010/main" val="728636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3B140A-C8E7-48F6-2872-7D0D64F980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99" y="349249"/>
            <a:ext cx="4619625" cy="6159499"/>
          </a:xfrm>
          <a:prstGeom prst="rect">
            <a:avLst/>
          </a:prstGeom>
        </p:spPr>
      </p:pic>
      <p:pic>
        <p:nvPicPr>
          <p:cNvPr id="3" name="Picture 2">
            <a:extLst>
              <a:ext uri="{FF2B5EF4-FFF2-40B4-BE49-F238E27FC236}">
                <a16:creationId xmlns:a16="http://schemas.microsoft.com/office/drawing/2014/main" id="{8D31E5A4-B845-B710-1F5D-9F5EBDEB9EC5}"/>
              </a:ext>
            </a:extLst>
          </p:cNvPr>
          <p:cNvPicPr>
            <a:picLocks noChangeAspect="1"/>
          </p:cNvPicPr>
          <p:nvPr/>
        </p:nvPicPr>
        <p:blipFill>
          <a:blip r:embed="rId3">
            <a:extLst>
              <a:ext uri="{28A0092B-C50C-407E-A947-70E740481C1C}">
                <a14:useLocalDpi xmlns:a14="http://schemas.microsoft.com/office/drawing/2010/main" val="0"/>
              </a:ext>
            </a:extLst>
          </a:blip>
          <a:srcRect l="29673" t="57296" r="57263" b="31622"/>
          <a:stretch>
            <a:fillRect/>
          </a:stretch>
        </p:blipFill>
        <p:spPr>
          <a:xfrm>
            <a:off x="5971473" y="349250"/>
            <a:ext cx="5445728" cy="6159498"/>
          </a:xfrm>
          <a:prstGeom prst="rect">
            <a:avLst/>
          </a:prstGeom>
        </p:spPr>
      </p:pic>
    </p:spTree>
    <p:extLst>
      <p:ext uri="{BB962C8B-B14F-4D97-AF65-F5344CB8AC3E}">
        <p14:creationId xmlns:p14="http://schemas.microsoft.com/office/powerpoint/2010/main" val="4064677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B4BCD-6F1B-7572-ED58-8006FB8DD0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6100" y="219075"/>
            <a:ext cx="8559800" cy="6419850"/>
          </a:xfrm>
          <a:prstGeom prst="rect">
            <a:avLst/>
          </a:prstGeom>
        </p:spPr>
      </p:pic>
      <p:sp>
        <p:nvSpPr>
          <p:cNvPr id="4" name="TextBox 3">
            <a:extLst>
              <a:ext uri="{FF2B5EF4-FFF2-40B4-BE49-F238E27FC236}">
                <a16:creationId xmlns:a16="http://schemas.microsoft.com/office/drawing/2014/main" id="{06A879CB-1C94-5C7B-85CF-60482211A5FD}"/>
              </a:ext>
            </a:extLst>
          </p:cNvPr>
          <p:cNvSpPr txBox="1"/>
          <p:nvPr/>
        </p:nvSpPr>
        <p:spPr>
          <a:xfrm>
            <a:off x="2937507" y="2753591"/>
            <a:ext cx="4426725" cy="707886"/>
          </a:xfrm>
          <a:prstGeom prst="rect">
            <a:avLst/>
          </a:prstGeom>
          <a:noFill/>
        </p:spPr>
        <p:txBody>
          <a:bodyPr wrap="none" rtlCol="0">
            <a:spAutoFit/>
          </a:bodyPr>
          <a:lstStyle/>
          <a:p>
            <a:r>
              <a:rPr lang="en-US" sz="4000" dirty="0">
                <a:solidFill>
                  <a:schemeClr val="bg1"/>
                </a:solidFill>
              </a:rPr>
              <a:t>Eastern Milk Snake!!</a:t>
            </a:r>
          </a:p>
        </p:txBody>
      </p:sp>
    </p:spTree>
    <p:extLst>
      <p:ext uri="{BB962C8B-B14F-4D97-AF65-F5344CB8AC3E}">
        <p14:creationId xmlns:p14="http://schemas.microsoft.com/office/powerpoint/2010/main" val="3806699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923F9E-CE61-F809-F41B-AD1CD59111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4892" y="379268"/>
            <a:ext cx="4574598" cy="6099464"/>
          </a:xfrm>
          <a:prstGeom prst="rect">
            <a:avLst/>
          </a:prstGeom>
        </p:spPr>
      </p:pic>
      <p:sp>
        <p:nvSpPr>
          <p:cNvPr id="4" name="TextBox 3">
            <a:extLst>
              <a:ext uri="{FF2B5EF4-FFF2-40B4-BE49-F238E27FC236}">
                <a16:creationId xmlns:a16="http://schemas.microsoft.com/office/drawing/2014/main" id="{2EBE8E63-9851-449A-A11A-C74FA1C68F38}"/>
              </a:ext>
            </a:extLst>
          </p:cNvPr>
          <p:cNvSpPr txBox="1"/>
          <p:nvPr/>
        </p:nvSpPr>
        <p:spPr>
          <a:xfrm>
            <a:off x="1714500" y="3167390"/>
            <a:ext cx="1870363" cy="523220"/>
          </a:xfrm>
          <a:prstGeom prst="rect">
            <a:avLst/>
          </a:prstGeom>
          <a:noFill/>
        </p:spPr>
        <p:txBody>
          <a:bodyPr wrap="square" rtlCol="0">
            <a:spAutoFit/>
          </a:bodyPr>
          <a:lstStyle/>
          <a:p>
            <a:r>
              <a:rPr lang="en-US" sz="2800" dirty="0"/>
              <a:t>(he bit me)</a:t>
            </a:r>
          </a:p>
        </p:txBody>
      </p:sp>
    </p:spTree>
    <p:extLst>
      <p:ext uri="{BB962C8B-B14F-4D97-AF65-F5344CB8AC3E}">
        <p14:creationId xmlns:p14="http://schemas.microsoft.com/office/powerpoint/2010/main" val="15961738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TotalTime>
  <Words>624</Words>
  <Application>Microsoft Office PowerPoint</Application>
  <PresentationFormat>Widescreen</PresentationFormat>
  <Paragraphs>133</Paragraphs>
  <Slides>33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Calibri Light</vt:lpstr>
      <vt:lpstr>Helvetica</vt:lpstr>
      <vt:lpstr>Office Theme</vt:lpstr>
      <vt:lpstr>PowerPoint Presentation</vt:lpstr>
      <vt:lpstr>Project In Four Parts:</vt:lpstr>
      <vt:lpstr>PART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2</vt:lpstr>
      <vt:lpstr>PowerPoint Presentation</vt:lpstr>
      <vt:lpstr>PowerPoint Presentation</vt:lpstr>
      <vt:lpstr>PowerPoint Presentation</vt:lpstr>
      <vt:lpstr>PART 3</vt:lpstr>
      <vt:lpstr>PowerPoint Presentation</vt:lpstr>
      <vt:lpstr>PowerPoint Presentation</vt:lpstr>
      <vt:lpstr>PowerPoint Presentation</vt:lpstr>
      <vt:lpstr>PART 4</vt:lpstr>
      <vt:lpstr>PowerPoint Presentation</vt:lpstr>
      <vt:lpstr>PowerPoint Presentation</vt:lpstr>
      <vt:lpstr>PowerPoint Presentation</vt:lpstr>
      <vt:lpstr>PowerPoint Presentation</vt:lpstr>
      <vt:lpstr>THANK YOU!!!!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Davis Coye</dc:creator>
  <cp:lastModifiedBy>Davis Coye</cp:lastModifiedBy>
  <cp:revision>3</cp:revision>
  <dcterms:created xsi:type="dcterms:W3CDTF">2025-10-01T11:24:06Z</dcterms:created>
  <dcterms:modified xsi:type="dcterms:W3CDTF">2025-10-01T19:33:16Z</dcterms:modified>
</cp:coreProperties>
</file>