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05" r:id="rId2"/>
  </p:sldMasterIdLst>
  <p:notesMasterIdLst>
    <p:notesMasterId r:id="rId10"/>
  </p:notesMasterIdLst>
  <p:sldIdLst>
    <p:sldId id="960" r:id="rId3"/>
    <p:sldId id="2297" r:id="rId4"/>
    <p:sldId id="2290" r:id="rId5"/>
    <p:sldId id="2287" r:id="rId6"/>
    <p:sldId id="2285" r:id="rId7"/>
    <p:sldId id="2296" r:id="rId8"/>
    <p:sldId id="2294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00"/>
    <a:srgbClr val="239CA5"/>
    <a:srgbClr val="006666"/>
    <a:srgbClr val="006699"/>
    <a:srgbClr val="D28804"/>
    <a:srgbClr val="FBAC1F"/>
    <a:srgbClr val="204A9F"/>
    <a:srgbClr val="F4DF18"/>
    <a:srgbClr val="87B23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79359" autoAdjust="0"/>
  </p:normalViewPr>
  <p:slideViewPr>
    <p:cSldViewPr snapToGrid="0">
      <p:cViewPr varScale="1">
        <p:scale>
          <a:sx n="89" d="100"/>
          <a:sy n="89" d="100"/>
        </p:scale>
        <p:origin x="876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006A905B-5770-4BE2-A5D0-887988A0E0A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106BE26A-07BB-48E8-9EDE-495A4F98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5">
              <a:defRPr/>
            </a:pPr>
            <a:r>
              <a:rPr lang="en-US" sz="1100" b="1" dirty="0"/>
              <a:t>LS…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The goal of Bird City Michigan is to </a:t>
            </a:r>
            <a:r>
              <a:rPr lang="en-US" sz="1100" b="1" dirty="0">
                <a:solidFill>
                  <a:srgbClr val="030300"/>
                </a:solidFill>
              </a:rPr>
              <a:t>make our environment safer and more welcoming for birds and people by encouraging organizations to work together to learn about threats to birds and to implement solutions.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solidFill>
                <a:srgbClr val="030300"/>
              </a:solidFill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A Bird City is a community that is recognized with a certification for helping birds and their habitat. Interested communities build a local team and complete an application outlining planned actions in four categories.</a:t>
            </a:r>
          </a:p>
          <a:p>
            <a:pPr defTabSz="914355">
              <a:defRPr/>
            </a:pPr>
            <a:endParaRPr lang="en-US" sz="1100" dirty="0"/>
          </a:p>
          <a:p>
            <a:pPr marL="0" indent="0" defTabSz="914355">
              <a:buFontTx/>
              <a:buNone/>
              <a:defRPr/>
            </a:pPr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There are numerous benefits to the Bird City designation, including increased community pride and enhanced publicity for being recognized as an exceptional steward of the environment. </a:t>
            </a:r>
            <a:endParaRPr lang="en-US" sz="1100" b="1" dirty="0"/>
          </a:p>
          <a:p>
            <a:pPr defTabSz="914355">
              <a:defRPr/>
            </a:pPr>
            <a:endParaRPr lang="en-US" sz="1100" dirty="0"/>
          </a:p>
          <a:p>
            <a:pPr defTabSz="914355">
              <a:defRPr/>
            </a:pPr>
            <a:endParaRPr lang="en-US" sz="1100" dirty="0"/>
          </a:p>
          <a:p>
            <a:pPr defTabSz="914355">
              <a:defRPr/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BE26A-07BB-48E8-9EDE-495A4F98A9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9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556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dirty="0">
                <a:solidFill>
                  <a:srgbClr val="030300"/>
                </a:solidFill>
              </a:rPr>
              <a:t>There are 16 BC programs in the western hemisphere. 13 in the U.S., plus Brazil, Colombia, and Mexico</a:t>
            </a:r>
            <a:r>
              <a:rPr lang="en-US" sz="1200" dirty="0">
                <a:solidFill>
                  <a:srgbClr val="030300"/>
                </a:solidFill>
              </a:rPr>
              <a:t>. </a:t>
            </a:r>
          </a:p>
          <a:p>
            <a:pPr marL="171450" marR="0" lvl="0" indent="-171450" algn="l" defTabSz="9556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030300"/>
              </a:solidFill>
              <a:latin typeface="+mn-lt"/>
            </a:endParaRPr>
          </a:p>
          <a:p>
            <a:pPr marL="171450" marR="0" lvl="0" indent="-171450" algn="l" defTabSz="9556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dirty="0">
                <a:solidFill>
                  <a:srgbClr val="030300"/>
                </a:solidFill>
                <a:latin typeface="+mn-lt"/>
              </a:rPr>
              <a:t>W</a:t>
            </a:r>
            <a:r>
              <a:rPr lang="en-US" b="1" dirty="0">
                <a:solidFill>
                  <a:srgbClr val="030300"/>
                </a:solidFill>
                <a:latin typeface="+mn-lt"/>
              </a:rPr>
              <a:t>ithin these 16 programs, there are over 200 communities that have been designated as Bird Cities.</a:t>
            </a:r>
          </a:p>
          <a:p>
            <a:pPr marL="171450" marR="0" lvl="0" indent="-171450" algn="l" defTabSz="9556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dirty="0">
              <a:solidFill>
                <a:srgbClr val="030300"/>
              </a:solidFill>
              <a:latin typeface="+mn-lt"/>
            </a:endParaRPr>
          </a:p>
          <a:p>
            <a:pPr marL="171450" marR="0" lvl="0" indent="-171450" algn="l" defTabSz="9556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>
                <a:solidFill>
                  <a:srgbClr val="030300"/>
                </a:solidFill>
                <a:latin typeface="+mn-lt"/>
              </a:rPr>
              <a:t>And last year, these 200 communities completed over 2,600 bird-friendly actions.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30300"/>
                </a:solidFill>
                <a:latin typeface="+mn-lt"/>
              </a:rPr>
              <a:t>- You can read all these bird-friendly actions on the birdcity.org.</a:t>
            </a:r>
            <a:endParaRPr lang="en-US" sz="1200" b="1" dirty="0">
              <a:solidFill>
                <a:srgbClr val="030300"/>
              </a:solidFill>
            </a:endParaRPr>
          </a:p>
          <a:p>
            <a:pPr defTabSz="966630" fontAlgn="base">
              <a:defRPr/>
            </a:pPr>
            <a:endParaRPr lang="en-US" dirty="0">
              <a:solidFill>
                <a:srgbClr val="030300"/>
              </a:solidFill>
              <a:latin typeface="+mn-lt"/>
              <a:cs typeface="Calibri Light" panose="020F0302020204030204" pitchFamily="34" charset="0"/>
            </a:endParaRPr>
          </a:p>
          <a:p>
            <a:pPr defTabSz="966630" fontAlgn="base">
              <a:defRPr/>
            </a:pPr>
            <a:endParaRPr lang="en-US" dirty="0">
              <a:solidFill>
                <a:srgbClr val="030300"/>
              </a:solidFill>
              <a:latin typeface="+mn-lt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BE26A-07BB-48E8-9EDE-495A4F98A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030300"/>
                </a:solidFill>
                <a:latin typeface="+mn-lt"/>
                <a:cs typeface="Calibri Light" panose="020F0302020204030204" pitchFamily="34" charset="0"/>
              </a:rPr>
              <a:t>Bird City Michigan launched in January, and since then we’ve started four BCM communities.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solidFill>
                <a:srgbClr val="030300"/>
              </a:solidFill>
              <a:latin typeface="+mn-lt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030300"/>
                </a:solidFill>
                <a:latin typeface="+mn-lt"/>
                <a:cs typeface="Calibri Light" panose="020F0302020204030204" pitchFamily="34" charset="0"/>
              </a:rPr>
              <a:t>You can read the applications on bi</a:t>
            </a:r>
            <a:r>
              <a:rPr lang="en-US" sz="1100" b="1" dirty="0">
                <a:solidFill>
                  <a:srgbClr val="030300"/>
                </a:solidFill>
                <a:latin typeface="+mn-lt"/>
              </a:rPr>
              <a:t>rdcity.org/Michigan, under the Achievements tab.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solidFill>
                <a:srgbClr val="03030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030300"/>
                </a:solidFill>
                <a:latin typeface="+mn-lt"/>
              </a:rPr>
              <a:t>And you can see their events on the Events and Tourism tabs.</a:t>
            </a:r>
            <a:endParaRPr lang="en-US" sz="1100" b="1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872">
              <a:defRPr/>
            </a:pPr>
            <a:fld id="{82809D20-340F-4B2A-B773-7D992800B2A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872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332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30300"/>
                </a:solidFill>
              </a:rPr>
              <a:t>These are some examples of the bird-friendly actions on the application. There are 95 possible actions to choose from, but a community only needs to complete 10 ACTIONS in four categories to be certified as a Bird City. </a:t>
            </a:r>
          </a:p>
          <a:p>
            <a:endParaRPr lang="en-US" b="1" dirty="0">
              <a:solidFill>
                <a:srgbClr val="030300"/>
              </a:solidFill>
            </a:endParaRPr>
          </a:p>
          <a:p>
            <a:r>
              <a:rPr lang="en-US" b="1" dirty="0">
                <a:solidFill>
                  <a:srgbClr val="030300"/>
                </a:solidFill>
              </a:rPr>
              <a:t>As I review these, you may recognize that many of the townships current practices will qualify as Action Items, like your Green Initiatives and your Wetland Protection policies. </a:t>
            </a:r>
          </a:p>
          <a:p>
            <a:r>
              <a:rPr lang="en-US" b="1" dirty="0">
                <a:solidFill>
                  <a:srgbClr val="030300"/>
                </a:solidFill>
              </a:rPr>
              <a:t>And when you read through all the 95 possible actions on the application, you may be inspired to start new initiatives to protect bird and wildlife.</a:t>
            </a:r>
            <a:endParaRPr lang="en-US" sz="1200" b="1" dirty="0">
              <a:solidFill>
                <a:srgbClr val="0303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rgbClr val="0303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30300"/>
              </a:solidFill>
            </a:endParaRPr>
          </a:p>
          <a:p>
            <a:endParaRPr lang="en-US" dirty="0">
              <a:solidFill>
                <a:srgbClr val="0303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30">
              <a:defRPr/>
            </a:pPr>
            <a:fld id="{82809D20-340F-4B2A-B773-7D992800B2A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30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523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5">
              <a:defRPr/>
            </a:pPr>
            <a:r>
              <a:rPr lang="en-US" sz="1100" b="1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The first step </a:t>
            </a:r>
            <a:r>
              <a:rPr lang="en-US" sz="1100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is to pull together a team of like-minded organizations that reflect the unique fabric of your location. Potential team members could be leaders of local bird festivals, your local parks and recreation, or a local land conservancy, for example. </a:t>
            </a:r>
            <a:r>
              <a:rPr lang="en-US" sz="1100" dirty="0"/>
              <a:t>These are the people who work together to complete bird-friendly actions, help complete the application, and tell your community’s Bird City story.</a:t>
            </a:r>
          </a:p>
          <a:p>
            <a:pPr defTabSz="914355">
              <a:defRPr/>
            </a:pPr>
            <a:r>
              <a:rPr lang="en-US" sz="1100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The team must have at least one person from the municipality, although they don’t need to be the leader of your team. </a:t>
            </a:r>
          </a:p>
          <a:p>
            <a:pPr defTabSz="914355">
              <a:defRPr/>
            </a:pPr>
            <a:r>
              <a:rPr lang="en-US" sz="1100" b="1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The second step </a:t>
            </a:r>
            <a:r>
              <a:rPr lang="en-US" sz="1100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should be to review the list of Bird-friendly Actions available on the Bird City Michigan page. The application will require only ten actions, and it’s likely that your community is already doing many of these.</a:t>
            </a:r>
            <a:br>
              <a:rPr lang="en-US" sz="1100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</a:br>
            <a:r>
              <a:rPr lang="en-US" sz="1100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The </a:t>
            </a:r>
            <a:r>
              <a:rPr lang="en-US" sz="1100" b="1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third step </a:t>
            </a:r>
            <a:r>
              <a:rPr lang="en-US" sz="1100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is to complete the Intent to Apply form.</a:t>
            </a:r>
          </a:p>
          <a:p>
            <a:pPr defTabSz="914355">
              <a:defRPr/>
            </a:pPr>
            <a:r>
              <a:rPr lang="en-US" sz="1100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The </a:t>
            </a:r>
            <a:r>
              <a:rPr lang="en-US" sz="1100" b="1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fourth step </a:t>
            </a:r>
            <a:r>
              <a:rPr lang="en-US" sz="1100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is for members of your team to work together and complete the application, choosing and documenting the ten actions from the Actions List. </a:t>
            </a:r>
          </a:p>
          <a:p>
            <a:pPr defTabSz="914355">
              <a:defRPr/>
            </a:pPr>
            <a:r>
              <a:rPr lang="en-US" sz="1100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The</a:t>
            </a:r>
            <a:r>
              <a:rPr lang="en-US" sz="1100" b="1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US" sz="1100" dirty="0">
                <a:solidFill>
                  <a:srgbClr val="030300"/>
                </a:solidFill>
                <a:ea typeface="Calibri" panose="020F0502020204030204" pitchFamily="34" charset="0"/>
                <a:cs typeface="Poppins" panose="00000500000000000000" pitchFamily="2" charset="0"/>
              </a:rPr>
              <a:t>municipality must pass a resolution confirming their intent to apply for Bird City designation. And remember, a Bird City could be a large or a small community, a city, a village, a township, or a county. The application can be submitted prior to the resolution being passed.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872">
              <a:defRPr/>
            </a:pPr>
            <a:fld id="{82809D20-340F-4B2A-B773-7D992800B2A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872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182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One benefit of achieving Bird City designation is media attention that can help you get the word out about the Township’s </a:t>
            </a:r>
            <a:r>
              <a:rPr lang="en-US" b="1" dirty="0"/>
              <a:t>commitment to protect nature and to maintaining a sustainable and welcoming community</a:t>
            </a:r>
            <a:r>
              <a:rPr lang="en-US" b="0" dirty="0"/>
              <a:t>. Once Meridian Township is designated as a Bird City, you can post your events and birding hotspots on your BC webpage.</a:t>
            </a:r>
          </a:p>
          <a:p>
            <a:endParaRPr lang="en-US" dirty="0"/>
          </a:p>
          <a:p>
            <a:r>
              <a:rPr lang="en-US" dirty="0"/>
              <a:t>By attracting more nature enthusiasts to your parks and wetlands can translate into business income and revenue for the township.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BE26A-07BB-48E8-9EDE-495A4F98A9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BE26A-07BB-48E8-9EDE-495A4F98A9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3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1A7C-0EA8-406B-94B1-D22B92E4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7" y="5645972"/>
            <a:ext cx="8646459" cy="65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AF88DA-D7D4-475A-8A60-EE915C31B4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522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D558D2-747F-4F16-8339-8AED17DE5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6375400"/>
            <a:ext cx="7640637" cy="365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1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C508-B21C-4343-91B2-09D0973C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" y="457200"/>
            <a:ext cx="43409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C1581-5644-47A9-A8E6-34AD2972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5D5D0-481B-4F70-AA49-5AC9F89D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074" y="2235200"/>
            <a:ext cx="4340951" cy="3633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3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3E41-9D2A-4EA9-A16E-66589C88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457200"/>
            <a:ext cx="44454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D7E0E-876D-4EA1-A937-A2D38F3A1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C57F3-BF77-4EFC-81D1-9FCC6488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2" y="2197100"/>
            <a:ext cx="4445454" cy="42693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92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3E41-9D2A-4EA9-A16E-66589C88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325" y="331017"/>
            <a:ext cx="49775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D7E0E-876D-4EA1-A937-A2D38F3A1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C57F3-BF77-4EFC-81D1-9FCC6488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0324" y="2094841"/>
            <a:ext cx="4977539" cy="38879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21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1A7C-0EA8-406B-94B1-D22B92E4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27" y="5514105"/>
            <a:ext cx="8646459" cy="65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AF88DA-D7D4-475A-8A60-EE915C31B4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45257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D558D2-747F-4F16-8339-8AED17DE5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6225960"/>
            <a:ext cx="7640637" cy="4442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091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3E41-9D2A-4EA9-A16E-66589C88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457200"/>
            <a:ext cx="44454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D7E0E-876D-4EA1-A937-A2D38F3A1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C57F3-BF77-4EFC-81D1-9FCC6488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2" y="2057399"/>
            <a:ext cx="4445454" cy="4409031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65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1A7C-0EA8-406B-94B1-D22B92E4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27" y="5514105"/>
            <a:ext cx="8646459" cy="65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AF88DA-D7D4-475A-8A60-EE915C31B4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45257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D558D2-747F-4F16-8339-8AED17DE5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6225960"/>
            <a:ext cx="7640637" cy="4442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0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3E41-9D2A-4EA9-A16E-66589C88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457200"/>
            <a:ext cx="44454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D7E0E-876D-4EA1-A937-A2D38F3A1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C57F3-BF77-4EFC-81D1-9FCC6488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2" y="2057399"/>
            <a:ext cx="4445454" cy="4409031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28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1A7C-0EA8-406B-94B1-D22B92E4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7" y="5645972"/>
            <a:ext cx="8646459" cy="65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AF88DA-D7D4-475A-8A60-EE915C31B4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522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D558D2-747F-4F16-8339-8AED17DE5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6375400"/>
            <a:ext cx="7640637" cy="365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150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DC12-89AA-4DC1-8AA3-BCE53EB2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64D06-0CF3-464C-B1A2-D8AD56158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16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7584-3952-400C-8E4C-7E42F381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E9175-B529-4998-9BD5-1BAD7ED1C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98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DC12-89AA-4DC1-8AA3-BCE53EB2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64D06-0CF3-464C-B1A2-D8AD56158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2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1A7C-0EA8-406B-94B1-D22B92E4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5CD5-7CA3-4AC0-8F4F-D53F6EC7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050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A37D-6413-437E-ACDD-695A8D24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D9989-E0A5-49DF-B6D2-82497338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6100"/>
            <a:ext cx="5157787" cy="571500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45E50-6EE1-4CF6-8319-139EFE571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DD56B-561D-44DE-9BFD-720ACA08E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6100"/>
            <a:ext cx="5183188" cy="571500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6E439-B82D-41CA-A97B-3586ADF1B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37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1685-B05F-4AAE-B2FE-A927EF49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558DF-7958-4D3C-B125-692DFA89D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2843-74D8-4E50-A5A1-D94F9F9E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7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905C-59DF-4B46-A7D5-306E0F23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262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396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3E41-9D2A-4EA9-A16E-66589C88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457200"/>
            <a:ext cx="44454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D7E0E-876D-4EA1-A937-A2D38F3A1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C57F3-BF77-4EFC-81D1-9FCC6488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2" y="2260600"/>
            <a:ext cx="4445454" cy="4205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047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3E41-9D2A-4EA9-A16E-66589C88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325" y="331017"/>
            <a:ext cx="49775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D7E0E-876D-4EA1-A937-A2D38F3A1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C57F3-BF77-4EFC-81D1-9FCC6488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0324" y="2094841"/>
            <a:ext cx="4977539" cy="38879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7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7584-3952-400C-8E4C-7E42F381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E9175-B529-4998-9BD5-1BAD7ED1C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78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1A7C-0EA8-406B-94B1-D22B92E4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5CD5-7CA3-4AC0-8F4F-D53F6EC7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912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A37D-6413-437E-ACDD-695A8D24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D9989-E0A5-49DF-B6D2-82497338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157787" cy="7223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45E50-6EE1-4CF6-8319-139EFE571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DD56B-561D-44DE-9BFD-720ACA08E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7223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6E439-B82D-41CA-A97B-3586ADF1B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7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1685-B05F-4AAE-B2FE-A927EF49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558DF-7958-4D3C-B125-692DFA89D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2843-74D8-4E50-A5A1-D94F9F9E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905C-59DF-4B46-A7D5-306E0F23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47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0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26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DCB493-0904-448F-8C6B-3F1E48C06D9B}"/>
              </a:ext>
            </a:extLst>
          </p:cNvPr>
          <p:cNvSpPr/>
          <p:nvPr userDrawn="1"/>
        </p:nvSpPr>
        <p:spPr>
          <a:xfrm>
            <a:off x="9535886" y="5570532"/>
            <a:ext cx="2275114" cy="1078462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DA3632-42A3-4866-912F-F1311C56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27A50-2DC8-481B-AA1B-C720F1BA0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02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49" r:id="rId2"/>
    <p:sldLayoutId id="2147483651" r:id="rId3"/>
    <p:sldLayoutId id="2147483650" r:id="rId4"/>
    <p:sldLayoutId id="2147483653" r:id="rId5"/>
    <p:sldLayoutId id="2147483652" r:id="rId6"/>
    <p:sldLayoutId id="2147483654" r:id="rId7"/>
    <p:sldLayoutId id="2147483655" r:id="rId8"/>
    <p:sldLayoutId id="2147483659" r:id="rId9"/>
    <p:sldLayoutId id="2147483656" r:id="rId10"/>
    <p:sldLayoutId id="2147483657" r:id="rId11"/>
    <p:sldLayoutId id="2147483658" r:id="rId12"/>
    <p:sldLayoutId id="2147483736" r:id="rId13"/>
    <p:sldLayoutId id="2147483745" r:id="rId14"/>
    <p:sldLayoutId id="2147483782" r:id="rId15"/>
    <p:sldLayoutId id="21474837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DA3632-42A3-4866-912F-F1311C56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27A50-2DC8-481B-AA1B-C720F1BA0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F2E9E-73DD-4C0E-B2D0-9D4E6C935D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78" y="5538909"/>
            <a:ext cx="1373712" cy="9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3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6" r:id="rId9"/>
    <p:sldLayoutId id="214748381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04A9F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04A9F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4A9F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4A9F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4A9F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4A9F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3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8CB3A6-44D8-48E9-8C0D-B2E2FB29002E}"/>
              </a:ext>
            </a:extLst>
          </p:cNvPr>
          <p:cNvSpPr/>
          <p:nvPr/>
        </p:nvSpPr>
        <p:spPr>
          <a:xfrm>
            <a:off x="9291777" y="5264565"/>
            <a:ext cx="2721684" cy="140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1BA855-D85D-490B-8CFE-54560E1288D2}"/>
              </a:ext>
            </a:extLst>
          </p:cNvPr>
          <p:cNvSpPr/>
          <p:nvPr/>
        </p:nvSpPr>
        <p:spPr>
          <a:xfrm>
            <a:off x="555106" y="303511"/>
            <a:ext cx="5859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rgbClr val="7A0019"/>
              </a:buClr>
              <a:buSzPts val="28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  <a:t>What is </a:t>
            </a:r>
            <a:r>
              <a:rPr lang="en-US" sz="2800" kern="0" dirty="0"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  <a:t>a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  <a:t>Bird City?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96B7CAB-E872-441C-8B01-33E5A1E18BED}"/>
              </a:ext>
            </a:extLst>
          </p:cNvPr>
          <p:cNvSpPr txBox="1">
            <a:spLocks/>
          </p:cNvSpPr>
          <p:nvPr/>
        </p:nvSpPr>
        <p:spPr>
          <a:xfrm>
            <a:off x="629894" y="937986"/>
            <a:ext cx="4827028" cy="29536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D3D3D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D3D3D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D3D3D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D3D3D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D3D3D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 </a:t>
            </a:r>
            <a:r>
              <a:rPr lang="en-US" sz="1800" dirty="0">
                <a:solidFill>
                  <a:srgbClr val="165E6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Bird City </a:t>
            </a:r>
            <a:r>
              <a:rPr lang="en-US" sz="18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a community (city, village, township, or county) that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has been recognized for its work 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Create and protect habitat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Reduce threats to birds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Educate and engage people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Promote sustainability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6ABA63-E823-4B0D-94AF-7BBEB1359D88}"/>
              </a:ext>
            </a:extLst>
          </p:cNvPr>
          <p:cNvSpPr txBox="1"/>
          <p:nvPr/>
        </p:nvSpPr>
        <p:spPr>
          <a:xfrm>
            <a:off x="6316717" y="6379287"/>
            <a:ext cx="205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Jackson Audubon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A7CCEB-79D9-458D-B61E-FF53EDEE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80" y="516558"/>
            <a:ext cx="3691426" cy="52148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8DAD76-2332-495B-A04E-FC428B65DFF2}"/>
              </a:ext>
            </a:extLst>
          </p:cNvPr>
          <p:cNvSpPr txBox="1"/>
          <p:nvPr/>
        </p:nvSpPr>
        <p:spPr>
          <a:xfrm>
            <a:off x="8471334" y="5731360"/>
            <a:ext cx="286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Launched in January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EAACFD-7D84-4FE4-99B9-1336D01F7EA4}"/>
              </a:ext>
            </a:extLst>
          </p:cNvPr>
          <p:cNvSpPr txBox="1"/>
          <p:nvPr/>
        </p:nvSpPr>
        <p:spPr>
          <a:xfrm>
            <a:off x="629894" y="4936698"/>
            <a:ext cx="6932732" cy="197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Community Pride, Publicity, Healthier Environment for All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Collaboration amongst like-minded organizations builds a sense of community.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Recognition as a nature-friendly community is good for business.</a:t>
            </a:r>
            <a:endParaRPr lang="en-US" sz="1800" b="1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D6D44-48BB-4EA5-8F70-B8E07E330E37}"/>
              </a:ext>
            </a:extLst>
          </p:cNvPr>
          <p:cNvSpPr/>
          <p:nvPr/>
        </p:nvSpPr>
        <p:spPr>
          <a:xfrm>
            <a:off x="555107" y="3721629"/>
            <a:ext cx="5859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rgbClr val="7A0019"/>
              </a:buClr>
              <a:buSzPts val="28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  <a:t>Benefits of becoming a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rPr>
              <a:t>Bird City community</a:t>
            </a:r>
          </a:p>
        </p:txBody>
      </p:sp>
    </p:spTree>
    <p:extLst>
      <p:ext uri="{BB962C8B-B14F-4D97-AF65-F5344CB8AC3E}">
        <p14:creationId xmlns:p14="http://schemas.microsoft.com/office/powerpoint/2010/main" val="41827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5B099A3-DF8E-4472-9F3E-A61E00D4608A}"/>
              </a:ext>
            </a:extLst>
          </p:cNvPr>
          <p:cNvSpPr/>
          <p:nvPr/>
        </p:nvSpPr>
        <p:spPr>
          <a:xfrm>
            <a:off x="9557093" y="5414051"/>
            <a:ext cx="2372310" cy="117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card header">
            <a:extLst>
              <a:ext uri="{FF2B5EF4-FFF2-40B4-BE49-F238E27FC236}">
                <a16:creationId xmlns:a16="http://schemas.microsoft.com/office/drawing/2014/main" id="{1BC9B4A6-DE5E-4C25-A4DC-1B7C9CF454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4" y="1539693"/>
            <a:ext cx="1777081" cy="154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ard header">
            <a:extLst>
              <a:ext uri="{FF2B5EF4-FFF2-40B4-BE49-F238E27FC236}">
                <a16:creationId xmlns:a16="http://schemas.microsoft.com/office/drawing/2014/main" id="{BEA6D813-474E-4620-90E3-C828F0B9D3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92" y="1479184"/>
            <a:ext cx="1936253" cy="169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ard header">
            <a:extLst>
              <a:ext uri="{FF2B5EF4-FFF2-40B4-BE49-F238E27FC236}">
                <a16:creationId xmlns:a16="http://schemas.microsoft.com/office/drawing/2014/main" id="{8788EF6C-7324-40EB-ACEE-398A63BFA5E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68" y="1439809"/>
            <a:ext cx="1511799" cy="188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ard header">
            <a:extLst>
              <a:ext uri="{FF2B5EF4-FFF2-40B4-BE49-F238E27FC236}">
                <a16:creationId xmlns:a16="http://schemas.microsoft.com/office/drawing/2014/main" id="{A8C5C385-0C74-425E-AC8A-92AB6768FED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-1" r="16886" b="-3170"/>
          <a:stretch/>
        </p:blipFill>
        <p:spPr bwMode="auto">
          <a:xfrm>
            <a:off x="9120044" y="1373579"/>
            <a:ext cx="1282825" cy="1790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ard header">
            <a:extLst>
              <a:ext uri="{FF2B5EF4-FFF2-40B4-BE49-F238E27FC236}">
                <a16:creationId xmlns:a16="http://schemas.microsoft.com/office/drawing/2014/main" id="{0E065A29-AF90-45AD-BEB9-56A1CF2FB78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r="19403" b="41626"/>
          <a:stretch/>
        </p:blipFill>
        <p:spPr bwMode="auto">
          <a:xfrm>
            <a:off x="4877445" y="3289377"/>
            <a:ext cx="1729894" cy="1702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ard header">
            <a:extLst>
              <a:ext uri="{FF2B5EF4-FFF2-40B4-BE49-F238E27FC236}">
                <a16:creationId xmlns:a16="http://schemas.microsoft.com/office/drawing/2014/main" id="{044A983C-6C71-494E-B4EC-F9318997266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52" y="3242642"/>
            <a:ext cx="1155987" cy="137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ard header">
            <a:extLst>
              <a:ext uri="{FF2B5EF4-FFF2-40B4-BE49-F238E27FC236}">
                <a16:creationId xmlns:a16="http://schemas.microsoft.com/office/drawing/2014/main" id="{01C526E5-3F34-44E8-9EB6-65C5D3D3D217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2" r="14622" b="-4291"/>
          <a:stretch/>
        </p:blipFill>
        <p:spPr bwMode="auto">
          <a:xfrm>
            <a:off x="5004291" y="1501622"/>
            <a:ext cx="1486693" cy="166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ard header">
            <a:extLst>
              <a:ext uri="{FF2B5EF4-FFF2-40B4-BE49-F238E27FC236}">
                <a16:creationId xmlns:a16="http://schemas.microsoft.com/office/drawing/2014/main" id="{7FC91CE7-B628-4B6E-B488-124215DDB3F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06" y="1571609"/>
            <a:ext cx="1697153" cy="156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Bird Town Pennsylvania Logo">
            <a:extLst>
              <a:ext uri="{FF2B5EF4-FFF2-40B4-BE49-F238E27FC236}">
                <a16:creationId xmlns:a16="http://schemas.microsoft.com/office/drawing/2014/main" id="{8B5A97F9-9D8F-44C0-B612-E060102C77C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99" y="3727111"/>
            <a:ext cx="1917568" cy="7464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65BC8A-F37D-4067-8F19-D6AEF74C1AFF}"/>
              </a:ext>
            </a:extLst>
          </p:cNvPr>
          <p:cNvSpPr txBox="1"/>
          <p:nvPr/>
        </p:nvSpPr>
        <p:spPr>
          <a:xfrm>
            <a:off x="6452852" y="1839666"/>
            <a:ext cx="99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Bird City Georgia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254E3A-3F88-4C31-B1E9-CDD9A18070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791" y="3445581"/>
            <a:ext cx="1523910" cy="14037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50EFDD-F797-48A0-86F0-986664ABA3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7368" y="3403378"/>
            <a:ext cx="1478244" cy="14829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16508E-24DB-45D7-9B9A-F63520A50F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2686" y="3136355"/>
            <a:ext cx="1425799" cy="19421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D4D33E-2AFA-4AC6-91DB-03C8CC0D79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9777" y="3151250"/>
            <a:ext cx="1317091" cy="18513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7E6ABB-866C-484C-9FAD-BB5E30868A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25430" y="3016064"/>
            <a:ext cx="1154467" cy="19552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282850-EA24-4DE4-8768-42104A9E61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57" y="-121735"/>
            <a:ext cx="3564198" cy="17428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8BF32E-15BE-4B5E-B0B7-5607D67605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49091" y="215419"/>
            <a:ext cx="2751465" cy="10274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C96940-5F75-4FA9-8D64-418746ABD0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50" y="1454602"/>
            <a:ext cx="1154467" cy="16308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C57CB4-47CF-4227-A5F8-BBE836110F36}"/>
              </a:ext>
            </a:extLst>
          </p:cNvPr>
          <p:cNvCxnSpPr/>
          <p:nvPr/>
        </p:nvCxnSpPr>
        <p:spPr>
          <a:xfrm>
            <a:off x="667723" y="1325677"/>
            <a:ext cx="10966256" cy="0"/>
          </a:xfrm>
          <a:prstGeom prst="line">
            <a:avLst/>
          </a:prstGeom>
          <a:ln w="28575">
            <a:solidFill>
              <a:srgbClr val="992E1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516D1C9-73A8-46D9-8867-5C68C2DFCCC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36652" r="6782" b="33333"/>
          <a:stretch/>
        </p:blipFill>
        <p:spPr>
          <a:xfrm>
            <a:off x="474313" y="122761"/>
            <a:ext cx="3523248" cy="118047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971989D-D826-4668-B10A-D8089CA34886}"/>
              </a:ext>
            </a:extLst>
          </p:cNvPr>
          <p:cNvSpPr txBox="1"/>
          <p:nvPr/>
        </p:nvSpPr>
        <p:spPr>
          <a:xfrm>
            <a:off x="925759" y="5071087"/>
            <a:ext cx="111228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16 Bird City Programs in the Western Hemisphere.</a:t>
            </a:r>
            <a:br>
              <a:rPr lang="en-US" sz="2000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2000" dirty="0">
              <a:solidFill>
                <a:srgbClr val="0303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</a:t>
            </a:r>
            <a:r>
              <a:rPr lang="en-US" sz="2000" b="1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200</a:t>
            </a:r>
            <a:r>
              <a:rPr lang="en-US" sz="2000" b="1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Bird City communities in the Western Hemisphere with over 2,600 </a:t>
            </a:r>
            <a:br>
              <a:rPr lang="en-US" sz="2000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000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bird-friendly actions completed in 2024.</a:t>
            </a:r>
          </a:p>
          <a:p>
            <a:pPr lvl="8"/>
            <a:r>
              <a:rPr lang="en-US" sz="2000" b="1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		</a:t>
            </a:r>
            <a:r>
              <a:rPr lang="en-US" b="1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birdcity.org launched in 2023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E362CB-AE7D-43B9-815A-31EB8E67ED11}"/>
              </a:ext>
            </a:extLst>
          </p:cNvPr>
          <p:cNvSpPr txBox="1"/>
          <p:nvPr/>
        </p:nvSpPr>
        <p:spPr>
          <a:xfrm>
            <a:off x="4096036" y="393891"/>
            <a:ext cx="67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13B729-9E40-409A-8B81-B858C6A8C5BC}"/>
              </a:ext>
            </a:extLst>
          </p:cNvPr>
          <p:cNvSpPr txBox="1"/>
          <p:nvPr/>
        </p:nvSpPr>
        <p:spPr>
          <a:xfrm>
            <a:off x="8277961" y="365092"/>
            <a:ext cx="67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DD443-9AE6-4264-8E2F-05FA01631131}"/>
              </a:ext>
            </a:extLst>
          </p:cNvPr>
          <p:cNvSpPr txBox="1"/>
          <p:nvPr/>
        </p:nvSpPr>
        <p:spPr>
          <a:xfrm>
            <a:off x="6722422" y="4610020"/>
            <a:ext cx="61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173128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7858AF-4601-49D9-A99F-2EFD65F80547}"/>
              </a:ext>
            </a:extLst>
          </p:cNvPr>
          <p:cNvSpPr txBox="1"/>
          <p:nvPr/>
        </p:nvSpPr>
        <p:spPr>
          <a:xfrm>
            <a:off x="284206" y="6392718"/>
            <a:ext cx="4324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Common Yellowthroat by Michael Stubblefield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650DD-F4C6-46D4-A412-D9199606D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505"/>
            <a:ext cx="12192000" cy="4692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F77FA5-42BB-4314-8A1C-6868C4DBA242}"/>
              </a:ext>
            </a:extLst>
          </p:cNvPr>
          <p:cNvSpPr txBox="1"/>
          <p:nvPr/>
        </p:nvSpPr>
        <p:spPr>
          <a:xfrm>
            <a:off x="284206" y="4540221"/>
            <a:ext cx="581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1. Village of Roscommon launched March 17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Team leader: Economic Development Dept.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7F0F4-C73B-431F-BDDA-2E8E2DA2CEA6}"/>
              </a:ext>
            </a:extLst>
          </p:cNvPr>
          <p:cNvSpPr txBox="1"/>
          <p:nvPr/>
        </p:nvSpPr>
        <p:spPr>
          <a:xfrm>
            <a:off x="6400808" y="4540220"/>
            <a:ext cx="5610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2. Sterling Heights launched April 2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Team leader: Nature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0B344-E0D7-4AE3-840E-0EB0E904D21B}"/>
              </a:ext>
            </a:extLst>
          </p:cNvPr>
          <p:cNvSpPr txBox="1"/>
          <p:nvPr/>
        </p:nvSpPr>
        <p:spPr>
          <a:xfrm>
            <a:off x="326408" y="5613254"/>
            <a:ext cx="5258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3. Ann Arbor launched April 7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Team leader: Natural Area Preservation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F77CB-ADDC-4E6E-A0B6-73D12E90D960}"/>
              </a:ext>
            </a:extLst>
          </p:cNvPr>
          <p:cNvSpPr txBox="1"/>
          <p:nvPr/>
        </p:nvSpPr>
        <p:spPr>
          <a:xfrm>
            <a:off x="6400808" y="5627566"/>
            <a:ext cx="615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4. Iosco County launched August 8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Team leader: AuSable Valley Chapter</a:t>
            </a:r>
          </a:p>
        </p:txBody>
      </p:sp>
    </p:spTree>
    <p:extLst>
      <p:ext uri="{BB962C8B-B14F-4D97-AF65-F5344CB8AC3E}">
        <p14:creationId xmlns:p14="http://schemas.microsoft.com/office/powerpoint/2010/main" val="331221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7858AF-4601-49D9-A99F-2EFD65F80547}"/>
              </a:ext>
            </a:extLst>
          </p:cNvPr>
          <p:cNvSpPr txBox="1"/>
          <p:nvPr/>
        </p:nvSpPr>
        <p:spPr>
          <a:xfrm>
            <a:off x="284206" y="6392718"/>
            <a:ext cx="4324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Common Yellowthroat by Michael Stubblefield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F50957-C820-4899-9A12-D3BF4EA3DB63}"/>
              </a:ext>
            </a:extLst>
          </p:cNvPr>
          <p:cNvSpPr txBox="1">
            <a:spLocks/>
          </p:cNvSpPr>
          <p:nvPr/>
        </p:nvSpPr>
        <p:spPr>
          <a:xfrm>
            <a:off x="2583448" y="131398"/>
            <a:ext cx="7512355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</a:rPr>
              <a:t>Examples of Bird-friendly Actions (10 of 90+)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1A9C73-05BF-407B-8991-89F45CB829B2}"/>
              </a:ext>
            </a:extLst>
          </p:cNvPr>
          <p:cNvSpPr/>
          <p:nvPr/>
        </p:nvSpPr>
        <p:spPr>
          <a:xfrm>
            <a:off x="487254" y="681869"/>
            <a:ext cx="11704745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204A9F"/>
              </a:buClr>
              <a:defRPr/>
            </a:pPr>
            <a:r>
              <a:rPr lang="en-US" altLang="en-US" sz="2400" b="1" noProof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CREATE AND PROTECT HABITAT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204A9F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Community has created or plans to create a habitat master plan focused on managing natural areas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204A9F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 i="0" dirty="0">
                <a:solidFill>
                  <a:srgbClr val="342BAD"/>
                </a:solidFill>
                <a:effectLst/>
                <a:latin typeface="Poppins" panose="00000500000000000000" pitchFamily="2" charset="0"/>
              </a:rPr>
              <a:t>Educate property owners about invasive plant species and their control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22383-FE2E-47A3-9AF2-726F5E11EC39}"/>
              </a:ext>
            </a:extLst>
          </p:cNvPr>
          <p:cNvSpPr/>
          <p:nvPr/>
        </p:nvSpPr>
        <p:spPr>
          <a:xfrm>
            <a:off x="527112" y="2379602"/>
            <a:ext cx="11137776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204A9F"/>
              </a:buClr>
              <a:defRPr/>
            </a:pPr>
            <a:r>
              <a:rPr kumimoji="0" lang="en-US" altLang="en-US" sz="2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ADDRESS THREATS TO BIRDS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204A9F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Provide property owners with information on how to protect birds from window strikes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204A9F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 i="0" dirty="0">
                <a:solidFill>
                  <a:srgbClr val="342BAD"/>
                </a:solidFill>
                <a:effectLst/>
                <a:latin typeface="Poppins" panose="00000500000000000000" pitchFamily="2" charset="0"/>
              </a:rPr>
              <a:t>Establish a Lights Out program to reduce collisions during migration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1A58E-291D-44F3-8324-F467C9417E82}"/>
              </a:ext>
            </a:extLst>
          </p:cNvPr>
          <p:cNvSpPr/>
          <p:nvPr/>
        </p:nvSpPr>
        <p:spPr>
          <a:xfrm>
            <a:off x="527112" y="3970581"/>
            <a:ext cx="11230233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204A9F"/>
              </a:buClr>
              <a:defRPr/>
            </a:pPr>
            <a:r>
              <a:rPr kumimoji="0" lang="en-US" altLang="en-US" sz="2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EDUCATE AND ENGAGE PEOPLE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204A9F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</a:rPr>
              <a:t>Celebrate</a:t>
            </a:r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 World Migratory Bird Day (WMBD) annually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204A9F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 i="0" dirty="0">
                <a:solidFill>
                  <a:srgbClr val="342BAD"/>
                </a:solidFill>
                <a:effectLst/>
                <a:latin typeface="Poppins" panose="00000500000000000000" pitchFamily="2" charset="0"/>
              </a:rPr>
              <a:t>Develop a birding checklist for your area and make it available to citizens and tourist outlets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rgbClr val="342BAD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5DE266-9EF1-4DD5-B247-1A8216C09972}"/>
              </a:ext>
            </a:extLst>
          </p:cNvPr>
          <p:cNvSpPr/>
          <p:nvPr/>
        </p:nvSpPr>
        <p:spPr>
          <a:xfrm>
            <a:off x="527112" y="5627331"/>
            <a:ext cx="11664887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204A9F"/>
              </a:buClr>
              <a:defRPr/>
            </a:pPr>
            <a:r>
              <a:rPr kumimoji="0" lang="en-US" altLang="en-US" sz="2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PROMOTE SUSTAINABILITY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204A9F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Create a community plan to reduce energy use through building design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7858AF-4601-49D9-A99F-2EFD65F80547}"/>
              </a:ext>
            </a:extLst>
          </p:cNvPr>
          <p:cNvSpPr txBox="1"/>
          <p:nvPr/>
        </p:nvSpPr>
        <p:spPr>
          <a:xfrm>
            <a:off x="284206" y="6392718"/>
            <a:ext cx="4324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Common Yellowthroat by Michael Stubblefield</a:t>
            </a:r>
          </a:p>
        </p:txBody>
      </p:sp>
      <p:pic>
        <p:nvPicPr>
          <p:cNvPr id="11" name="Picture 2" descr="Fontana sign">
            <a:extLst>
              <a:ext uri="{FF2B5EF4-FFF2-40B4-BE49-F238E27FC236}">
                <a16:creationId xmlns:a16="http://schemas.microsoft.com/office/drawing/2014/main" id="{4D2C9FEB-FD29-4D6E-B9B3-C3F7E4DD1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19151"/>
          <a:stretch/>
        </p:blipFill>
        <p:spPr bwMode="auto">
          <a:xfrm>
            <a:off x="0" y="-22937"/>
            <a:ext cx="6361889" cy="688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4A09A0-250D-422D-B66D-C6E0342E4C58}"/>
              </a:ext>
            </a:extLst>
          </p:cNvPr>
          <p:cNvCxnSpPr/>
          <p:nvPr/>
        </p:nvCxnSpPr>
        <p:spPr>
          <a:xfrm>
            <a:off x="4798297" y="2581835"/>
            <a:ext cx="0" cy="4276165"/>
          </a:xfrm>
          <a:prstGeom prst="line">
            <a:avLst/>
          </a:prstGeom>
          <a:ln w="73025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BE174D-0E57-441C-B98E-E732A03F4F0E}"/>
              </a:ext>
            </a:extLst>
          </p:cNvPr>
          <p:cNvCxnSpPr>
            <a:cxnSpLocks/>
          </p:cNvCxnSpPr>
          <p:nvPr/>
        </p:nvCxnSpPr>
        <p:spPr>
          <a:xfrm>
            <a:off x="1364349" y="5131398"/>
            <a:ext cx="0" cy="1555133"/>
          </a:xfrm>
          <a:prstGeom prst="line">
            <a:avLst/>
          </a:prstGeom>
          <a:ln w="73025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22A120-E6CC-4C23-8476-C4600ECEB89F}"/>
              </a:ext>
            </a:extLst>
          </p:cNvPr>
          <p:cNvCxnSpPr>
            <a:cxnSpLocks/>
          </p:cNvCxnSpPr>
          <p:nvPr/>
        </p:nvCxnSpPr>
        <p:spPr>
          <a:xfrm>
            <a:off x="1325431" y="2492319"/>
            <a:ext cx="15168" cy="429713"/>
          </a:xfrm>
          <a:prstGeom prst="line">
            <a:avLst/>
          </a:prstGeom>
          <a:ln w="73025">
            <a:solidFill>
              <a:schemeClr val="bg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8FA92B-9E1D-4AEE-A6DC-9CC914AB48FC}"/>
              </a:ext>
            </a:extLst>
          </p:cNvPr>
          <p:cNvSpPr txBox="1"/>
          <p:nvPr/>
        </p:nvSpPr>
        <p:spPr>
          <a:xfrm>
            <a:off x="598018" y="695006"/>
            <a:ext cx="4858360" cy="1814587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37A129-F39E-4129-B4CF-4101E45FE1C4}"/>
              </a:ext>
            </a:extLst>
          </p:cNvPr>
          <p:cNvSpPr/>
          <p:nvPr/>
        </p:nvSpPr>
        <p:spPr>
          <a:xfrm>
            <a:off x="6585175" y="1057346"/>
            <a:ext cx="5238358" cy="590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Clr>
                <a:srgbClr val="204A9F"/>
              </a:buClr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 a Team</a:t>
            </a:r>
            <a:br>
              <a:rPr lang="en-US" sz="2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ike-minded organizations will work together to complete the application: municipalities, birding and nature clubs, schools, nature centers.</a:t>
            </a:r>
            <a:endParaRPr lang="en-US" sz="2000" dirty="0">
              <a:solidFill>
                <a:srgbClr val="0303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Bef>
                <a:spcPts val="1000"/>
              </a:spcBef>
              <a:buClr>
                <a:srgbClr val="204A9F"/>
              </a:buClr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303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 the list of Actions</a:t>
            </a:r>
            <a:endParaRPr lang="en-US" sz="2000" b="1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Bef>
                <a:spcPts val="1000"/>
              </a:spcBef>
              <a:buClr>
                <a:srgbClr val="204A9F"/>
              </a:buClr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Submit the Intent to Apply form</a:t>
            </a:r>
          </a:p>
          <a:p>
            <a:pPr marL="457200" indent="-457200">
              <a:spcBef>
                <a:spcPts val="1000"/>
              </a:spcBef>
              <a:buClr>
                <a:srgbClr val="204A9F"/>
              </a:buClr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Complete the Application</a:t>
            </a:r>
            <a:b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Choose 10 bird-friendly actions from a list of 95.</a:t>
            </a:r>
            <a:endParaRPr lang="en-US" sz="2000" b="1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Bef>
                <a:spcPts val="1000"/>
              </a:spcBef>
              <a:buClr>
                <a:srgbClr val="204A9F"/>
              </a:buClr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municipality must pass a  Resolution to pursue Bird City designation.</a:t>
            </a:r>
            <a:endParaRPr lang="en-US" sz="20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Bef>
                <a:spcPts val="1000"/>
              </a:spcBef>
              <a:buClr>
                <a:srgbClr val="204A9F"/>
              </a:buClr>
              <a:buFont typeface="+mj-lt"/>
              <a:buAutoNum type="arabicPeriod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Remit the $200 application fee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32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3E23FD-43FB-4FC9-929C-BB26DEC35ECA}"/>
              </a:ext>
            </a:extLst>
          </p:cNvPr>
          <p:cNvSpPr txBox="1"/>
          <p:nvPr/>
        </p:nvSpPr>
        <p:spPr>
          <a:xfrm>
            <a:off x="6529094" y="257868"/>
            <a:ext cx="5578574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How a community becomes a Bird City</a:t>
            </a:r>
            <a:endParaRPr lang="en-US" sz="28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254C8-232E-4DF9-B825-D304C491FCDA}"/>
              </a:ext>
            </a:extLst>
          </p:cNvPr>
          <p:cNvSpPr txBox="1"/>
          <p:nvPr/>
        </p:nvSpPr>
        <p:spPr>
          <a:xfrm>
            <a:off x="735483" y="813971"/>
            <a:ext cx="4583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Meridian Township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F6453D-66D4-4C1A-AF95-634625C781AC}"/>
              </a:ext>
            </a:extLst>
          </p:cNvPr>
          <p:cNvSpPr/>
          <p:nvPr/>
        </p:nvSpPr>
        <p:spPr>
          <a:xfrm>
            <a:off x="554986" y="3098202"/>
            <a:ext cx="1565868" cy="1907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653920-D4FC-4148-AE63-344FD9012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87" y="3040370"/>
            <a:ext cx="1550699" cy="2044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5FBAB-34B7-4C68-BC94-A8F2503BC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33" y="3032622"/>
            <a:ext cx="1681585" cy="2052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EAFB98-457D-4C62-A59A-2ECA83412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36" y="3119394"/>
            <a:ext cx="190527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8AE307-977A-4F24-AE14-382CA1C02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9" y="177606"/>
            <a:ext cx="7043686" cy="2909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55190E-55F9-48FA-9771-4494193AE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74" y="1684051"/>
            <a:ext cx="5896631" cy="48590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4F34EF-622A-43C7-9BBA-16557C86056B}"/>
              </a:ext>
            </a:extLst>
          </p:cNvPr>
          <p:cNvSpPr txBox="1"/>
          <p:nvPr/>
        </p:nvSpPr>
        <p:spPr>
          <a:xfrm>
            <a:off x="7945595" y="2931087"/>
            <a:ext cx="300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WCMU Podcast June 2025 with Village of Roscommon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38BF1EC-A126-4338-A83C-5071C8FFB2C6}"/>
              </a:ext>
            </a:extLst>
          </p:cNvPr>
          <p:cNvSpPr txBox="1">
            <a:spLocks/>
          </p:cNvSpPr>
          <p:nvPr/>
        </p:nvSpPr>
        <p:spPr>
          <a:xfrm>
            <a:off x="7612446" y="274453"/>
            <a:ext cx="3335635" cy="110789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0070C0"/>
                </a:solidFill>
              </a:rPr>
              <a:t>Media Attention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4473927-0FE6-47F7-98F0-CF9AC4806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82" y="3855640"/>
            <a:ext cx="4725059" cy="25435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0D6045A-3273-4490-A155-D45A8784AE19}"/>
              </a:ext>
            </a:extLst>
          </p:cNvPr>
          <p:cNvSpPr txBox="1"/>
          <p:nvPr/>
        </p:nvSpPr>
        <p:spPr>
          <a:xfrm>
            <a:off x="583082" y="3309628"/>
            <a:ext cx="527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Expenditures by birders support jobs and business activity in local economies across the country.</a:t>
            </a:r>
          </a:p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802DF2-F93E-401A-8532-3A15B98AFC8B}"/>
              </a:ext>
            </a:extLst>
          </p:cNvPr>
          <p:cNvSpPr/>
          <p:nvPr/>
        </p:nvSpPr>
        <p:spPr>
          <a:xfrm>
            <a:off x="5604734" y="177606"/>
            <a:ext cx="1538344" cy="37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B6633-43FD-4BAF-A2D6-3C7793241A90}"/>
              </a:ext>
            </a:extLst>
          </p:cNvPr>
          <p:cNvSpPr txBox="1"/>
          <p:nvPr/>
        </p:nvSpPr>
        <p:spPr>
          <a:xfrm>
            <a:off x="589686" y="6372617"/>
            <a:ext cx="2355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0300"/>
                </a:solidFill>
              </a:rPr>
              <a:t>U.S. Fish  and Wildlife, 2022</a:t>
            </a:r>
          </a:p>
        </p:txBody>
      </p:sp>
    </p:spTree>
    <p:extLst>
      <p:ext uri="{BB962C8B-B14F-4D97-AF65-F5344CB8AC3E}">
        <p14:creationId xmlns:p14="http://schemas.microsoft.com/office/powerpoint/2010/main" val="120660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93AF2E-56F0-48F5-8013-BD3CC0087DFA}"/>
              </a:ext>
            </a:extLst>
          </p:cNvPr>
          <p:cNvSpPr txBox="1"/>
          <p:nvPr/>
        </p:nvSpPr>
        <p:spPr>
          <a:xfrm>
            <a:off x="6244856" y="370394"/>
            <a:ext cx="581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0300"/>
                </a:solidFill>
              </a:rPr>
              <a:t>Supporting Documents Available by Request: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433E9-BAED-4D5B-926F-A3F26F3166BC}"/>
              </a:ext>
            </a:extLst>
          </p:cNvPr>
          <p:cNvSpPr txBox="1"/>
          <p:nvPr/>
        </p:nvSpPr>
        <p:spPr>
          <a:xfrm>
            <a:off x="6457506" y="3585013"/>
            <a:ext cx="5603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30300"/>
                </a:solidFill>
              </a:rPr>
              <a:t>Let’s work together and get your community on the Bird City Michigan map!</a:t>
            </a: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03901DD2-67D8-4DCC-AC99-B8D04D401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306" r="23890" b="2497"/>
          <a:stretch/>
        </p:blipFill>
        <p:spPr>
          <a:xfrm flipH="1">
            <a:off x="0" y="0"/>
            <a:ext cx="6096000" cy="6858000"/>
          </a:xfrm>
          <a:prstGeom prst="rect">
            <a:avLst/>
          </a:prstGeom>
          <a:ln w="19050">
            <a:solidFill>
              <a:srgbClr val="204A9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467034-01EA-4BB6-B678-039E050ACD39}"/>
              </a:ext>
            </a:extLst>
          </p:cNvPr>
          <p:cNvSpPr txBox="1"/>
          <p:nvPr/>
        </p:nvSpPr>
        <p:spPr>
          <a:xfrm>
            <a:off x="6351182" y="1163699"/>
            <a:ext cx="5193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Become a Bird City in Michigan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Dream Teams Worksheet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Sample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Intent to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List of over 90 Bird-friendly Actions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0FFBE6-50B9-4E3A-B710-C4AFF45C9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30" y="5499242"/>
            <a:ext cx="1412614" cy="1005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478F58-DCAD-4962-9BF8-FCC5C2845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56" y="5243818"/>
            <a:ext cx="929744" cy="13134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3700F-0D72-4D3A-814F-23C588D3C81D}"/>
              </a:ext>
            </a:extLst>
          </p:cNvPr>
          <p:cNvSpPr txBox="1"/>
          <p:nvPr/>
        </p:nvSpPr>
        <p:spPr>
          <a:xfrm>
            <a:off x="6457506" y="4405889"/>
            <a:ext cx="555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Linda Smith, Director of Partnerships, Michigan Audubon</a:t>
            </a:r>
          </a:p>
          <a:p>
            <a:r>
              <a:rPr lang="en-US" dirty="0"/>
              <a:t>lsmith@michiganaudubon.org</a:t>
            </a:r>
          </a:p>
        </p:txBody>
      </p:sp>
    </p:spTree>
    <p:extLst>
      <p:ext uri="{BB962C8B-B14F-4D97-AF65-F5344CB8AC3E}">
        <p14:creationId xmlns:p14="http://schemas.microsoft.com/office/powerpoint/2010/main" val="221050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rd City Network">
      <a:dk1>
        <a:srgbClr val="155E63"/>
      </a:dk1>
      <a:lt1>
        <a:sysClr val="window" lastClr="FFFFFF"/>
      </a:lt1>
      <a:dk2>
        <a:srgbClr val="4D4D4D"/>
      </a:dk2>
      <a:lt2>
        <a:srgbClr val="E7E6E6"/>
      </a:lt2>
      <a:accent1>
        <a:srgbClr val="38A4B1"/>
      </a:accent1>
      <a:accent2>
        <a:srgbClr val="FBAB20"/>
      </a:accent2>
      <a:accent3>
        <a:srgbClr val="E15E25"/>
      </a:accent3>
      <a:accent4>
        <a:srgbClr val="3C6731"/>
      </a:accent4>
      <a:accent5>
        <a:srgbClr val="B33625"/>
      </a:accent5>
      <a:accent6>
        <a:srgbClr val="D4EEF1"/>
      </a:accent6>
      <a:hlink>
        <a:srgbClr val="0070C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d City Network.potx" id="{F9106C85-DF4E-4122-9BD5-64B240D231BB}" vid="{20288F11-CDDB-401D-9978-19D759A22383}"/>
    </a:ext>
  </a:extLst>
</a:theme>
</file>

<file path=ppt/theme/theme2.xml><?xml version="1.0" encoding="utf-8"?>
<a:theme xmlns:a="http://schemas.openxmlformats.org/drawingml/2006/main" name="3_Office Theme">
  <a:themeElements>
    <a:clrScheme name="Bird City Network">
      <a:dk1>
        <a:srgbClr val="155E63"/>
      </a:dk1>
      <a:lt1>
        <a:sysClr val="window" lastClr="FFFFFF"/>
      </a:lt1>
      <a:dk2>
        <a:srgbClr val="4D4D4D"/>
      </a:dk2>
      <a:lt2>
        <a:srgbClr val="E7E6E6"/>
      </a:lt2>
      <a:accent1>
        <a:srgbClr val="38A4B1"/>
      </a:accent1>
      <a:accent2>
        <a:srgbClr val="FBAB20"/>
      </a:accent2>
      <a:accent3>
        <a:srgbClr val="E15E25"/>
      </a:accent3>
      <a:accent4>
        <a:srgbClr val="3C6731"/>
      </a:accent4>
      <a:accent5>
        <a:srgbClr val="B33625"/>
      </a:accent5>
      <a:accent6>
        <a:srgbClr val="D4EEF1"/>
      </a:accent6>
      <a:hlink>
        <a:srgbClr val="0070C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d City Network.potx" id="{F9106C85-DF4E-4122-9BD5-64B240D231BB}" vid="{20288F11-CDDB-401D-9978-19D759A223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Bird City Network Template DRAFT 2022-09-30</Template>
  <TotalTime>50047</TotalTime>
  <Words>1119</Words>
  <Application>Microsoft Office PowerPoint</Application>
  <PresentationFormat>Widescreen</PresentationFormat>
  <Paragraphs>100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Medium</vt:lpstr>
      <vt:lpstr>Wingdings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</dc:title>
  <dc:creator>Joanna Eckles</dc:creator>
  <cp:lastModifiedBy>Linda Smith</cp:lastModifiedBy>
  <cp:revision>352</cp:revision>
  <cp:lastPrinted>2025-09-25T15:12:09Z</cp:lastPrinted>
  <dcterms:created xsi:type="dcterms:W3CDTF">2023-09-08T13:01:35Z</dcterms:created>
  <dcterms:modified xsi:type="dcterms:W3CDTF">2025-09-30T19:32:02Z</dcterms:modified>
</cp:coreProperties>
</file>